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1"/>
    <p:sldMasterId id="2147483833" r:id="rId2"/>
  </p:sldMasterIdLst>
  <p:notesMasterIdLst>
    <p:notesMasterId r:id="rId20"/>
  </p:notesMasterIdLst>
  <p:handoutMasterIdLst>
    <p:handoutMasterId r:id="rId21"/>
  </p:handoutMasterIdLst>
  <p:sldIdLst>
    <p:sldId id="435" r:id="rId3"/>
    <p:sldId id="1548" r:id="rId4"/>
    <p:sldId id="609" r:id="rId5"/>
    <p:sldId id="1510" r:id="rId6"/>
    <p:sldId id="285" r:id="rId7"/>
    <p:sldId id="1518" r:id="rId8"/>
    <p:sldId id="1520" r:id="rId9"/>
    <p:sldId id="1542" r:id="rId10"/>
    <p:sldId id="271" r:id="rId11"/>
    <p:sldId id="272" r:id="rId12"/>
    <p:sldId id="259" r:id="rId13"/>
    <p:sldId id="260" r:id="rId14"/>
    <p:sldId id="262" r:id="rId15"/>
    <p:sldId id="1547" r:id="rId16"/>
    <p:sldId id="1538" r:id="rId17"/>
    <p:sldId id="1549" r:id="rId18"/>
    <p:sldId id="93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p:restoredTop sz="78090"/>
  </p:normalViewPr>
  <p:slideViewPr>
    <p:cSldViewPr snapToGrid="0" snapToObjects="1">
      <p:cViewPr varScale="1">
        <p:scale>
          <a:sx n="91" d="100"/>
          <a:sy n="91" d="100"/>
        </p:scale>
        <p:origin x="2080"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35" d="100"/>
          <a:sy n="13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C92746-F036-4CB0-8C01-9B1A0EDA3CA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C6FCEE5-A022-4072-BAD6-9DF10E1489AB}">
      <dgm:prSet phldrT="[Text]"/>
      <dgm:spPr/>
      <dgm:t>
        <a:bodyPr/>
        <a:lstStyle/>
        <a:p>
          <a:r>
            <a:rPr lang="en-US" dirty="0"/>
            <a:t>Profit &amp; Risk</a:t>
          </a:r>
        </a:p>
      </dgm:t>
    </dgm:pt>
    <dgm:pt modelId="{C85106C1-95F8-4BBB-B74A-98D12D4326D5}" type="parTrans" cxnId="{6F56AF1A-4BF2-42D1-9B35-09377FE0D99A}">
      <dgm:prSet/>
      <dgm:spPr/>
      <dgm:t>
        <a:bodyPr/>
        <a:lstStyle/>
        <a:p>
          <a:endParaRPr lang="en-US"/>
        </a:p>
      </dgm:t>
    </dgm:pt>
    <dgm:pt modelId="{A9FC3E5B-320D-4C96-AAC8-4C9C8896B791}" type="sibTrans" cxnId="{6F56AF1A-4BF2-42D1-9B35-09377FE0D99A}">
      <dgm:prSet/>
      <dgm:spPr/>
      <dgm:t>
        <a:bodyPr/>
        <a:lstStyle/>
        <a:p>
          <a:endParaRPr lang="en-US"/>
        </a:p>
      </dgm:t>
    </dgm:pt>
    <dgm:pt modelId="{FE5F1BCC-F4EC-4EA2-BFAD-31EDD63863AE}">
      <dgm:prSet phldrT="[Text]" custT="1"/>
      <dgm:spPr/>
      <dgm:t>
        <a:bodyPr/>
        <a:lstStyle/>
        <a:p>
          <a:r>
            <a:rPr lang="en-US" sz="2400" dirty="0"/>
            <a:t>Location Location Location</a:t>
          </a:r>
        </a:p>
      </dgm:t>
    </dgm:pt>
    <dgm:pt modelId="{86348437-BD25-4EC6-817A-901C40D8D828}" type="parTrans" cxnId="{F8B43787-18CF-4693-9A21-A499ECA81683}">
      <dgm:prSet/>
      <dgm:spPr/>
      <dgm:t>
        <a:bodyPr/>
        <a:lstStyle/>
        <a:p>
          <a:endParaRPr lang="en-US"/>
        </a:p>
      </dgm:t>
    </dgm:pt>
    <dgm:pt modelId="{D1C4A4B7-0CCE-453F-B631-6EAE20A708AA}" type="sibTrans" cxnId="{F8B43787-18CF-4693-9A21-A499ECA81683}">
      <dgm:prSet/>
      <dgm:spPr/>
      <dgm:t>
        <a:bodyPr/>
        <a:lstStyle/>
        <a:p>
          <a:endParaRPr lang="en-US"/>
        </a:p>
      </dgm:t>
    </dgm:pt>
    <dgm:pt modelId="{434EA268-A86E-477A-BC11-17F6D959257A}">
      <dgm:prSet phldrT="[Text]" custT="1"/>
      <dgm:spPr/>
      <dgm:t>
        <a:bodyPr/>
        <a:lstStyle/>
        <a:p>
          <a:r>
            <a:rPr lang="en-US" sz="3600" dirty="0"/>
            <a:t>TPY</a:t>
          </a:r>
        </a:p>
      </dgm:t>
    </dgm:pt>
    <dgm:pt modelId="{D4CADFDC-1C4B-4C7F-95BF-F2B07973B3B6}" type="parTrans" cxnId="{DC1F2149-27B6-4339-A337-A275BD799FE8}">
      <dgm:prSet/>
      <dgm:spPr/>
      <dgm:t>
        <a:bodyPr/>
        <a:lstStyle/>
        <a:p>
          <a:endParaRPr lang="en-US"/>
        </a:p>
      </dgm:t>
    </dgm:pt>
    <dgm:pt modelId="{8D0523C3-5233-44D2-B43D-3D5C6741C88E}" type="sibTrans" cxnId="{DC1F2149-27B6-4339-A337-A275BD799FE8}">
      <dgm:prSet/>
      <dgm:spPr/>
      <dgm:t>
        <a:bodyPr/>
        <a:lstStyle/>
        <a:p>
          <a:endParaRPr lang="en-US"/>
        </a:p>
      </dgm:t>
    </dgm:pt>
    <dgm:pt modelId="{3C909C83-8C11-4129-8EF3-45CD8F19857A}">
      <dgm:prSet phldrT="[Text]" custT="1"/>
      <dgm:spPr/>
      <dgm:t>
        <a:bodyPr/>
        <a:lstStyle/>
        <a:p>
          <a:r>
            <a:rPr lang="en-US" sz="2400" dirty="0"/>
            <a:t>Process </a:t>
          </a:r>
          <a:r>
            <a:rPr lang="en-US" sz="2800" dirty="0"/>
            <a:t>BMPs</a:t>
          </a:r>
          <a:endParaRPr lang="en-US" sz="2400" dirty="0"/>
        </a:p>
      </dgm:t>
    </dgm:pt>
    <dgm:pt modelId="{47474CC7-35DC-47AC-BE68-26E2FF93B786}" type="parTrans" cxnId="{35A8BB7C-2684-4034-B44E-32C73C96CE5C}">
      <dgm:prSet/>
      <dgm:spPr/>
      <dgm:t>
        <a:bodyPr/>
        <a:lstStyle/>
        <a:p>
          <a:endParaRPr lang="en-US"/>
        </a:p>
      </dgm:t>
    </dgm:pt>
    <dgm:pt modelId="{31125F20-F43B-4948-8642-BB0CD426947B}" type="sibTrans" cxnId="{35A8BB7C-2684-4034-B44E-32C73C96CE5C}">
      <dgm:prSet/>
      <dgm:spPr/>
      <dgm:t>
        <a:bodyPr/>
        <a:lstStyle/>
        <a:p>
          <a:endParaRPr lang="en-US"/>
        </a:p>
      </dgm:t>
    </dgm:pt>
    <dgm:pt modelId="{3896B075-2656-4D6C-B4CA-229E00B30568}">
      <dgm:prSet custT="1"/>
      <dgm:spPr/>
      <dgm:t>
        <a:bodyPr/>
        <a:lstStyle/>
        <a:p>
          <a:r>
            <a:rPr lang="en-US" sz="2800" dirty="0"/>
            <a:t>Feed-Stocks</a:t>
          </a:r>
        </a:p>
      </dgm:t>
    </dgm:pt>
    <dgm:pt modelId="{38E4C577-160B-49DA-969B-162B8424519C}" type="parTrans" cxnId="{DE48F009-F522-47FC-B302-3C01B88F1DE4}">
      <dgm:prSet/>
      <dgm:spPr/>
      <dgm:t>
        <a:bodyPr/>
        <a:lstStyle/>
        <a:p>
          <a:endParaRPr lang="en-US"/>
        </a:p>
      </dgm:t>
    </dgm:pt>
    <dgm:pt modelId="{B4D602C8-7982-4D77-BE2D-AADC3D350467}" type="sibTrans" cxnId="{DE48F009-F522-47FC-B302-3C01B88F1DE4}">
      <dgm:prSet/>
      <dgm:spPr/>
      <dgm:t>
        <a:bodyPr/>
        <a:lstStyle/>
        <a:p>
          <a:endParaRPr lang="en-US"/>
        </a:p>
      </dgm:t>
    </dgm:pt>
    <dgm:pt modelId="{30096692-25E6-4C70-8004-77C2CE5615D4}">
      <dgm:prSet custT="1"/>
      <dgm:spPr/>
      <dgm:t>
        <a:bodyPr/>
        <a:lstStyle/>
        <a:p>
          <a:r>
            <a:rPr lang="en-US" sz="3600" dirty="0"/>
            <a:t>Regs</a:t>
          </a:r>
        </a:p>
      </dgm:t>
    </dgm:pt>
    <dgm:pt modelId="{12A0832F-0A18-4071-8E33-C2BFF756681C}" type="parTrans" cxnId="{C21000A9-8F49-400F-8D7A-81EAD5B30075}">
      <dgm:prSet/>
      <dgm:spPr/>
      <dgm:t>
        <a:bodyPr/>
        <a:lstStyle/>
        <a:p>
          <a:endParaRPr lang="en-US"/>
        </a:p>
      </dgm:t>
    </dgm:pt>
    <dgm:pt modelId="{92BA5332-6CFC-4823-AFFF-2288EDD426F5}" type="sibTrans" cxnId="{C21000A9-8F49-400F-8D7A-81EAD5B30075}">
      <dgm:prSet/>
      <dgm:spPr/>
      <dgm:t>
        <a:bodyPr/>
        <a:lstStyle/>
        <a:p>
          <a:endParaRPr lang="en-US"/>
        </a:p>
      </dgm:t>
    </dgm:pt>
    <dgm:pt modelId="{3BE3D786-9C0C-41A5-A87D-A7CBEFE84DF8}">
      <dgm:prSet custT="1"/>
      <dgm:spPr/>
      <dgm:t>
        <a:bodyPr/>
        <a:lstStyle/>
        <a:p>
          <a:r>
            <a:rPr lang="en-US" sz="2800" dirty="0"/>
            <a:t>Markets</a:t>
          </a:r>
        </a:p>
      </dgm:t>
    </dgm:pt>
    <dgm:pt modelId="{5EFEB830-8E43-4527-90DC-549828AA347B}" type="parTrans" cxnId="{54325218-7E7B-4C84-9CA5-7B34754E31DF}">
      <dgm:prSet/>
      <dgm:spPr/>
      <dgm:t>
        <a:bodyPr/>
        <a:lstStyle/>
        <a:p>
          <a:endParaRPr lang="en-US"/>
        </a:p>
      </dgm:t>
    </dgm:pt>
    <dgm:pt modelId="{34F3FB5C-3EAB-4F98-B99C-95E4E5ED753E}" type="sibTrans" cxnId="{54325218-7E7B-4C84-9CA5-7B34754E31DF}">
      <dgm:prSet/>
      <dgm:spPr/>
      <dgm:t>
        <a:bodyPr/>
        <a:lstStyle/>
        <a:p>
          <a:endParaRPr lang="en-US"/>
        </a:p>
      </dgm:t>
    </dgm:pt>
    <dgm:pt modelId="{E0A0F785-184C-43A8-AC85-B9388E0182CC}">
      <dgm:prSet/>
      <dgm:spPr/>
      <dgm:t>
        <a:bodyPr/>
        <a:lstStyle/>
        <a:p>
          <a:r>
            <a:rPr lang="en-US" dirty="0"/>
            <a:t>Open-Closed</a:t>
          </a:r>
        </a:p>
      </dgm:t>
    </dgm:pt>
    <dgm:pt modelId="{006F923E-E599-4AA6-8FE8-B2C5B1F1B048}" type="parTrans" cxnId="{19D845A1-B104-450E-895E-9B1E6C7D99F0}">
      <dgm:prSet/>
      <dgm:spPr/>
      <dgm:t>
        <a:bodyPr/>
        <a:lstStyle/>
        <a:p>
          <a:endParaRPr lang="en-US"/>
        </a:p>
      </dgm:t>
    </dgm:pt>
    <dgm:pt modelId="{16A9F0EA-E13E-452E-906E-CCBCEA481E34}" type="sibTrans" cxnId="{19D845A1-B104-450E-895E-9B1E6C7D99F0}">
      <dgm:prSet/>
      <dgm:spPr/>
      <dgm:t>
        <a:bodyPr/>
        <a:lstStyle/>
        <a:p>
          <a:endParaRPr lang="en-US"/>
        </a:p>
      </dgm:t>
    </dgm:pt>
    <dgm:pt modelId="{0A3DE5F8-4D44-4353-8A99-12640B116963}">
      <dgm:prSet/>
      <dgm:spPr/>
      <dgm:t>
        <a:bodyPr/>
        <a:lstStyle/>
        <a:p>
          <a:r>
            <a:rPr lang="en-US" dirty="0"/>
            <a:t>Cost of $</a:t>
          </a:r>
        </a:p>
      </dgm:t>
    </dgm:pt>
    <dgm:pt modelId="{86112988-F3B2-4D85-85C3-41D2DC2CC906}" type="parTrans" cxnId="{3F0522B6-F803-4C8B-A09D-5BF0518D1D42}">
      <dgm:prSet/>
      <dgm:spPr/>
      <dgm:t>
        <a:bodyPr/>
        <a:lstStyle/>
        <a:p>
          <a:endParaRPr lang="en-US"/>
        </a:p>
      </dgm:t>
    </dgm:pt>
    <dgm:pt modelId="{9368BB1C-4BFA-4C4E-A9AF-8F286712E086}" type="sibTrans" cxnId="{3F0522B6-F803-4C8B-A09D-5BF0518D1D42}">
      <dgm:prSet/>
      <dgm:spPr/>
      <dgm:t>
        <a:bodyPr/>
        <a:lstStyle/>
        <a:p>
          <a:endParaRPr lang="en-US"/>
        </a:p>
      </dgm:t>
    </dgm:pt>
    <dgm:pt modelId="{EA247722-AAE4-4B05-A292-2F2EB8F02919}">
      <dgm:prSet/>
      <dgm:spPr/>
      <dgm:t>
        <a:bodyPr/>
        <a:lstStyle/>
        <a:p>
          <a:r>
            <a:rPr lang="en-US" dirty="0"/>
            <a:t>Labor &amp; Energy Cost</a:t>
          </a:r>
        </a:p>
      </dgm:t>
    </dgm:pt>
    <dgm:pt modelId="{A5CCA518-76E1-40E1-ADEC-AAA2D20C175D}" type="parTrans" cxnId="{3C3D356E-2445-4F85-8B63-0E66255E62DE}">
      <dgm:prSet/>
      <dgm:spPr/>
      <dgm:t>
        <a:bodyPr/>
        <a:lstStyle/>
        <a:p>
          <a:endParaRPr lang="en-US"/>
        </a:p>
      </dgm:t>
    </dgm:pt>
    <dgm:pt modelId="{713348D9-7E2B-4ACB-B453-36A219FF1999}" type="sibTrans" cxnId="{3C3D356E-2445-4F85-8B63-0E66255E62DE}">
      <dgm:prSet/>
      <dgm:spPr/>
      <dgm:t>
        <a:bodyPr/>
        <a:lstStyle/>
        <a:p>
          <a:endParaRPr lang="en-US"/>
        </a:p>
      </dgm:t>
    </dgm:pt>
    <dgm:pt modelId="{A9855B4F-4897-4471-999D-473872BBE3FD}" type="pres">
      <dgm:prSet presAssocID="{CEC92746-F036-4CB0-8C01-9B1A0EDA3CA2}" presName="cycle" presStyleCnt="0">
        <dgm:presLayoutVars>
          <dgm:chMax val="1"/>
          <dgm:dir/>
          <dgm:animLvl val="ctr"/>
          <dgm:resizeHandles val="exact"/>
        </dgm:presLayoutVars>
      </dgm:prSet>
      <dgm:spPr/>
    </dgm:pt>
    <dgm:pt modelId="{D9F8FFC0-4841-4BA8-AB76-1737CFF8674F}" type="pres">
      <dgm:prSet presAssocID="{3C6FCEE5-A022-4072-BAD6-9DF10E1489AB}" presName="centerShape" presStyleLbl="node0" presStyleIdx="0" presStyleCnt="1"/>
      <dgm:spPr/>
    </dgm:pt>
    <dgm:pt modelId="{D208260C-843A-407F-9226-AEFF4444971A}" type="pres">
      <dgm:prSet presAssocID="{86348437-BD25-4EC6-817A-901C40D8D828}" presName="parTrans" presStyleLbl="bgSibTrans2D1" presStyleIdx="0" presStyleCnt="9"/>
      <dgm:spPr/>
    </dgm:pt>
    <dgm:pt modelId="{58EE528A-3F37-4A6A-A635-27A85113EE97}" type="pres">
      <dgm:prSet presAssocID="{FE5F1BCC-F4EC-4EA2-BFAD-31EDD63863AE}" presName="node" presStyleLbl="node1" presStyleIdx="0" presStyleCnt="9" custScaleX="159985" custScaleY="153496">
        <dgm:presLayoutVars>
          <dgm:bulletEnabled val="1"/>
        </dgm:presLayoutVars>
      </dgm:prSet>
      <dgm:spPr/>
    </dgm:pt>
    <dgm:pt modelId="{6FA7B74F-10A0-4AB7-A8A4-6BA35E8817B3}" type="pres">
      <dgm:prSet presAssocID="{D4CADFDC-1C4B-4C7F-95BF-F2B07973B3B6}" presName="parTrans" presStyleLbl="bgSibTrans2D1" presStyleIdx="1" presStyleCnt="9"/>
      <dgm:spPr/>
    </dgm:pt>
    <dgm:pt modelId="{A3F57CB2-C2C3-4A6D-B479-C654332C871B}" type="pres">
      <dgm:prSet presAssocID="{434EA268-A86E-477A-BC11-17F6D959257A}" presName="node" presStyleLbl="node1" presStyleIdx="1" presStyleCnt="9">
        <dgm:presLayoutVars>
          <dgm:bulletEnabled val="1"/>
        </dgm:presLayoutVars>
      </dgm:prSet>
      <dgm:spPr/>
    </dgm:pt>
    <dgm:pt modelId="{1F6A29D2-43A2-4D5F-94CC-96E76386AA5E}" type="pres">
      <dgm:prSet presAssocID="{47474CC7-35DC-47AC-BE68-26E2FF93B786}" presName="parTrans" presStyleLbl="bgSibTrans2D1" presStyleIdx="2" presStyleCnt="9"/>
      <dgm:spPr/>
    </dgm:pt>
    <dgm:pt modelId="{E4159A43-40EA-49C3-9234-A6FAF50239A7}" type="pres">
      <dgm:prSet presAssocID="{3C909C83-8C11-4129-8EF3-45CD8F19857A}" presName="node" presStyleLbl="node1" presStyleIdx="2" presStyleCnt="9" custScaleX="110997" custScaleY="123650" custRadScaleRad="101396" custRadScaleInc="-94">
        <dgm:presLayoutVars>
          <dgm:bulletEnabled val="1"/>
        </dgm:presLayoutVars>
      </dgm:prSet>
      <dgm:spPr/>
    </dgm:pt>
    <dgm:pt modelId="{C8FBBB0F-A063-499D-BBF3-7ECC406457D6}" type="pres">
      <dgm:prSet presAssocID="{006F923E-E599-4AA6-8FE8-B2C5B1F1B048}" presName="parTrans" presStyleLbl="bgSibTrans2D1" presStyleIdx="3" presStyleCnt="9"/>
      <dgm:spPr/>
    </dgm:pt>
    <dgm:pt modelId="{4A69BA12-70CF-4E2B-80D8-6171B930D8B1}" type="pres">
      <dgm:prSet presAssocID="{E0A0F785-184C-43A8-AC85-B9388E0182CC}" presName="node" presStyleLbl="node1" presStyleIdx="3" presStyleCnt="9">
        <dgm:presLayoutVars>
          <dgm:bulletEnabled val="1"/>
        </dgm:presLayoutVars>
      </dgm:prSet>
      <dgm:spPr/>
    </dgm:pt>
    <dgm:pt modelId="{19011E89-56D6-4EAD-818E-7FB3F913A68B}" type="pres">
      <dgm:prSet presAssocID="{38E4C577-160B-49DA-969B-162B8424519C}" presName="parTrans" presStyleLbl="bgSibTrans2D1" presStyleIdx="4" presStyleCnt="9"/>
      <dgm:spPr/>
    </dgm:pt>
    <dgm:pt modelId="{5CBEEDDC-0E2E-407E-9BB7-9DFB72328091}" type="pres">
      <dgm:prSet presAssocID="{3896B075-2656-4D6C-B4CA-229E00B30568}" presName="node" presStyleLbl="node1" presStyleIdx="4" presStyleCnt="9" custScaleX="127622">
        <dgm:presLayoutVars>
          <dgm:bulletEnabled val="1"/>
        </dgm:presLayoutVars>
      </dgm:prSet>
      <dgm:spPr/>
    </dgm:pt>
    <dgm:pt modelId="{C0A94902-4FF9-4FB6-A6B5-6FAAA046E5B4}" type="pres">
      <dgm:prSet presAssocID="{12A0832F-0A18-4071-8E33-C2BFF756681C}" presName="parTrans" presStyleLbl="bgSibTrans2D1" presStyleIdx="5" presStyleCnt="9"/>
      <dgm:spPr/>
    </dgm:pt>
    <dgm:pt modelId="{2B68FA34-4C9A-43F0-AB75-D15529223902}" type="pres">
      <dgm:prSet presAssocID="{30096692-25E6-4C70-8004-77C2CE5615D4}" presName="node" presStyleLbl="node1" presStyleIdx="5" presStyleCnt="9" custScaleX="152469" custRadScaleRad="111676" custRadScaleInc="9560">
        <dgm:presLayoutVars>
          <dgm:bulletEnabled val="1"/>
        </dgm:presLayoutVars>
      </dgm:prSet>
      <dgm:spPr/>
    </dgm:pt>
    <dgm:pt modelId="{D65C7836-5513-4C62-86CF-438E9DB71E02}" type="pres">
      <dgm:prSet presAssocID="{5EFEB830-8E43-4527-90DC-549828AA347B}" presName="parTrans" presStyleLbl="bgSibTrans2D1" presStyleIdx="6" presStyleCnt="9"/>
      <dgm:spPr/>
    </dgm:pt>
    <dgm:pt modelId="{30B3FB9D-85A2-46FE-BA24-A466B8409557}" type="pres">
      <dgm:prSet presAssocID="{3BE3D786-9C0C-41A5-A87D-A7CBEFE84DF8}" presName="node" presStyleLbl="node1" presStyleIdx="6" presStyleCnt="9" custScaleX="142173" custRadScaleRad="99762" custRadScaleInc="986">
        <dgm:presLayoutVars>
          <dgm:bulletEnabled val="1"/>
        </dgm:presLayoutVars>
      </dgm:prSet>
      <dgm:spPr/>
    </dgm:pt>
    <dgm:pt modelId="{C9878131-E4DC-4B33-A470-CC6B1A9BBA6A}" type="pres">
      <dgm:prSet presAssocID="{86112988-F3B2-4D85-85C3-41D2DC2CC906}" presName="parTrans" presStyleLbl="bgSibTrans2D1" presStyleIdx="7" presStyleCnt="9"/>
      <dgm:spPr/>
    </dgm:pt>
    <dgm:pt modelId="{6C6A5811-5819-475A-8B36-DDA37D39888B}" type="pres">
      <dgm:prSet presAssocID="{0A3DE5F8-4D44-4353-8A99-12640B116963}" presName="node" presStyleLbl="node1" presStyleIdx="7" presStyleCnt="9" custRadScaleRad="100025" custRadScaleInc="1200">
        <dgm:presLayoutVars>
          <dgm:bulletEnabled val="1"/>
        </dgm:presLayoutVars>
      </dgm:prSet>
      <dgm:spPr/>
    </dgm:pt>
    <dgm:pt modelId="{F1A6729A-683A-454E-BE10-CC2D072C24B2}" type="pres">
      <dgm:prSet presAssocID="{A5CCA518-76E1-40E1-ADEC-AAA2D20C175D}" presName="parTrans" presStyleLbl="bgSibTrans2D1" presStyleIdx="8" presStyleCnt="9"/>
      <dgm:spPr/>
    </dgm:pt>
    <dgm:pt modelId="{C8B0DF04-5F40-4DF1-815B-6071723C70CD}" type="pres">
      <dgm:prSet presAssocID="{EA247722-AAE4-4B05-A292-2F2EB8F02919}" presName="node" presStyleLbl="node1" presStyleIdx="8" presStyleCnt="9" custScaleX="160435" custRadScaleRad="98772" custRadScaleInc="-1830">
        <dgm:presLayoutVars>
          <dgm:bulletEnabled val="1"/>
        </dgm:presLayoutVars>
      </dgm:prSet>
      <dgm:spPr/>
    </dgm:pt>
  </dgm:ptLst>
  <dgm:cxnLst>
    <dgm:cxn modelId="{4A487707-E1BC-49DD-949D-21AFB5ED15B9}" type="presOf" srcId="{30096692-25E6-4C70-8004-77C2CE5615D4}" destId="{2B68FA34-4C9A-43F0-AB75-D15529223902}" srcOrd="0" destOrd="0" presId="urn:microsoft.com/office/officeart/2005/8/layout/radial4"/>
    <dgm:cxn modelId="{DE48F009-F522-47FC-B302-3C01B88F1DE4}" srcId="{3C6FCEE5-A022-4072-BAD6-9DF10E1489AB}" destId="{3896B075-2656-4D6C-B4CA-229E00B30568}" srcOrd="4" destOrd="0" parTransId="{38E4C577-160B-49DA-969B-162B8424519C}" sibTransId="{B4D602C8-7982-4D77-BE2D-AADC3D350467}"/>
    <dgm:cxn modelId="{F19C700E-842F-4072-BBDB-A30F8372F498}" type="presOf" srcId="{EA247722-AAE4-4B05-A292-2F2EB8F02919}" destId="{C8B0DF04-5F40-4DF1-815B-6071723C70CD}" srcOrd="0" destOrd="0" presId="urn:microsoft.com/office/officeart/2005/8/layout/radial4"/>
    <dgm:cxn modelId="{7D78DB17-BED2-42B0-836F-6952E9827A14}" type="presOf" srcId="{3BE3D786-9C0C-41A5-A87D-A7CBEFE84DF8}" destId="{30B3FB9D-85A2-46FE-BA24-A466B8409557}" srcOrd="0" destOrd="0" presId="urn:microsoft.com/office/officeart/2005/8/layout/radial4"/>
    <dgm:cxn modelId="{54325218-7E7B-4C84-9CA5-7B34754E31DF}" srcId="{3C6FCEE5-A022-4072-BAD6-9DF10E1489AB}" destId="{3BE3D786-9C0C-41A5-A87D-A7CBEFE84DF8}" srcOrd="6" destOrd="0" parTransId="{5EFEB830-8E43-4527-90DC-549828AA347B}" sibTransId="{34F3FB5C-3EAB-4F98-B99C-95E4E5ED753E}"/>
    <dgm:cxn modelId="{6F56AF1A-4BF2-42D1-9B35-09377FE0D99A}" srcId="{CEC92746-F036-4CB0-8C01-9B1A0EDA3CA2}" destId="{3C6FCEE5-A022-4072-BAD6-9DF10E1489AB}" srcOrd="0" destOrd="0" parTransId="{C85106C1-95F8-4BBB-B74A-98D12D4326D5}" sibTransId="{A9FC3E5B-320D-4C96-AAC8-4C9C8896B791}"/>
    <dgm:cxn modelId="{99D38125-4D67-44EB-A8E4-A07B0F21CEA5}" type="presOf" srcId="{FE5F1BCC-F4EC-4EA2-BFAD-31EDD63863AE}" destId="{58EE528A-3F37-4A6A-A635-27A85113EE97}" srcOrd="0" destOrd="0" presId="urn:microsoft.com/office/officeart/2005/8/layout/radial4"/>
    <dgm:cxn modelId="{9F771D26-9FE5-4237-8DE8-F0DC05601680}" type="presOf" srcId="{86112988-F3B2-4D85-85C3-41D2DC2CC906}" destId="{C9878131-E4DC-4B33-A470-CC6B1A9BBA6A}" srcOrd="0" destOrd="0" presId="urn:microsoft.com/office/officeart/2005/8/layout/radial4"/>
    <dgm:cxn modelId="{0CE53430-B280-4E3B-8E22-9FC85E330426}" type="presOf" srcId="{86348437-BD25-4EC6-817A-901C40D8D828}" destId="{D208260C-843A-407F-9226-AEFF4444971A}" srcOrd="0" destOrd="0" presId="urn:microsoft.com/office/officeart/2005/8/layout/radial4"/>
    <dgm:cxn modelId="{68E6D335-2FDC-4A90-BE84-0736AA125287}" type="presOf" srcId="{3C909C83-8C11-4129-8EF3-45CD8F19857A}" destId="{E4159A43-40EA-49C3-9234-A6FAF50239A7}" srcOrd="0" destOrd="0" presId="urn:microsoft.com/office/officeart/2005/8/layout/radial4"/>
    <dgm:cxn modelId="{DC1F2149-27B6-4339-A337-A275BD799FE8}" srcId="{3C6FCEE5-A022-4072-BAD6-9DF10E1489AB}" destId="{434EA268-A86E-477A-BC11-17F6D959257A}" srcOrd="1" destOrd="0" parTransId="{D4CADFDC-1C4B-4C7F-95BF-F2B07973B3B6}" sibTransId="{8D0523C3-5233-44D2-B43D-3D5C6741C88E}"/>
    <dgm:cxn modelId="{3C3D356E-2445-4F85-8B63-0E66255E62DE}" srcId="{3C6FCEE5-A022-4072-BAD6-9DF10E1489AB}" destId="{EA247722-AAE4-4B05-A292-2F2EB8F02919}" srcOrd="8" destOrd="0" parTransId="{A5CCA518-76E1-40E1-ADEC-AAA2D20C175D}" sibTransId="{713348D9-7E2B-4ACB-B453-36A219FF1999}"/>
    <dgm:cxn modelId="{3C73A06E-07C5-478E-9D98-FF906F589DAB}" type="presOf" srcId="{5EFEB830-8E43-4527-90DC-549828AA347B}" destId="{D65C7836-5513-4C62-86CF-438E9DB71E02}" srcOrd="0" destOrd="0" presId="urn:microsoft.com/office/officeart/2005/8/layout/radial4"/>
    <dgm:cxn modelId="{E952AC70-2119-4EAA-99EE-A75DF9C28B7C}" type="presOf" srcId="{38E4C577-160B-49DA-969B-162B8424519C}" destId="{19011E89-56D6-4EAD-818E-7FB3F913A68B}" srcOrd="0" destOrd="0" presId="urn:microsoft.com/office/officeart/2005/8/layout/radial4"/>
    <dgm:cxn modelId="{B953E773-4F8A-4E2B-A7EF-C1BEE86E6221}" type="presOf" srcId="{A5CCA518-76E1-40E1-ADEC-AAA2D20C175D}" destId="{F1A6729A-683A-454E-BE10-CC2D072C24B2}" srcOrd="0" destOrd="0" presId="urn:microsoft.com/office/officeart/2005/8/layout/radial4"/>
    <dgm:cxn modelId="{35A8BB7C-2684-4034-B44E-32C73C96CE5C}" srcId="{3C6FCEE5-A022-4072-BAD6-9DF10E1489AB}" destId="{3C909C83-8C11-4129-8EF3-45CD8F19857A}" srcOrd="2" destOrd="0" parTransId="{47474CC7-35DC-47AC-BE68-26E2FF93B786}" sibTransId="{31125F20-F43B-4948-8642-BB0CD426947B}"/>
    <dgm:cxn modelId="{6DB7587F-4A43-48FA-BE7C-17C5ACB0C1DE}" type="presOf" srcId="{E0A0F785-184C-43A8-AC85-B9388E0182CC}" destId="{4A69BA12-70CF-4E2B-80D8-6171B930D8B1}" srcOrd="0" destOrd="0" presId="urn:microsoft.com/office/officeart/2005/8/layout/radial4"/>
    <dgm:cxn modelId="{F8B43787-18CF-4693-9A21-A499ECA81683}" srcId="{3C6FCEE5-A022-4072-BAD6-9DF10E1489AB}" destId="{FE5F1BCC-F4EC-4EA2-BFAD-31EDD63863AE}" srcOrd="0" destOrd="0" parTransId="{86348437-BD25-4EC6-817A-901C40D8D828}" sibTransId="{D1C4A4B7-0CCE-453F-B631-6EAE20A708AA}"/>
    <dgm:cxn modelId="{5471919B-6184-435B-98CB-EFA3EE2A6232}" type="presOf" srcId="{3C6FCEE5-A022-4072-BAD6-9DF10E1489AB}" destId="{D9F8FFC0-4841-4BA8-AB76-1737CFF8674F}" srcOrd="0" destOrd="0" presId="urn:microsoft.com/office/officeart/2005/8/layout/radial4"/>
    <dgm:cxn modelId="{D0BFEE9E-833B-41F0-AE12-269F1E2D333B}" type="presOf" srcId="{47474CC7-35DC-47AC-BE68-26E2FF93B786}" destId="{1F6A29D2-43A2-4D5F-94CC-96E76386AA5E}" srcOrd="0" destOrd="0" presId="urn:microsoft.com/office/officeart/2005/8/layout/radial4"/>
    <dgm:cxn modelId="{D81D6F9F-4330-4928-9AD7-9CE26C407068}" type="presOf" srcId="{12A0832F-0A18-4071-8E33-C2BFF756681C}" destId="{C0A94902-4FF9-4FB6-A6B5-6FAAA046E5B4}" srcOrd="0" destOrd="0" presId="urn:microsoft.com/office/officeart/2005/8/layout/radial4"/>
    <dgm:cxn modelId="{19D845A1-B104-450E-895E-9B1E6C7D99F0}" srcId="{3C6FCEE5-A022-4072-BAD6-9DF10E1489AB}" destId="{E0A0F785-184C-43A8-AC85-B9388E0182CC}" srcOrd="3" destOrd="0" parTransId="{006F923E-E599-4AA6-8FE8-B2C5B1F1B048}" sibTransId="{16A9F0EA-E13E-452E-906E-CCBCEA481E34}"/>
    <dgm:cxn modelId="{C21000A9-8F49-400F-8D7A-81EAD5B30075}" srcId="{3C6FCEE5-A022-4072-BAD6-9DF10E1489AB}" destId="{30096692-25E6-4C70-8004-77C2CE5615D4}" srcOrd="5" destOrd="0" parTransId="{12A0832F-0A18-4071-8E33-C2BFF756681C}" sibTransId="{92BA5332-6CFC-4823-AFFF-2288EDD426F5}"/>
    <dgm:cxn modelId="{3F0522B6-F803-4C8B-A09D-5BF0518D1D42}" srcId="{3C6FCEE5-A022-4072-BAD6-9DF10E1489AB}" destId="{0A3DE5F8-4D44-4353-8A99-12640B116963}" srcOrd="7" destOrd="0" parTransId="{86112988-F3B2-4D85-85C3-41D2DC2CC906}" sibTransId="{9368BB1C-4BFA-4C4E-A9AF-8F286712E086}"/>
    <dgm:cxn modelId="{D6BB11BC-8167-4F03-9CE0-460F8664E030}" type="presOf" srcId="{CEC92746-F036-4CB0-8C01-9B1A0EDA3CA2}" destId="{A9855B4F-4897-4471-999D-473872BBE3FD}" srcOrd="0" destOrd="0" presId="urn:microsoft.com/office/officeart/2005/8/layout/radial4"/>
    <dgm:cxn modelId="{0DF3ADD3-A218-4230-BEB4-7A5F87412ADE}" type="presOf" srcId="{D4CADFDC-1C4B-4C7F-95BF-F2B07973B3B6}" destId="{6FA7B74F-10A0-4AB7-A8A4-6BA35E8817B3}" srcOrd="0" destOrd="0" presId="urn:microsoft.com/office/officeart/2005/8/layout/radial4"/>
    <dgm:cxn modelId="{ED40C3DE-CC71-4C22-8EC6-36ECDBA75B6B}" type="presOf" srcId="{3896B075-2656-4D6C-B4CA-229E00B30568}" destId="{5CBEEDDC-0E2E-407E-9BB7-9DFB72328091}" srcOrd="0" destOrd="0" presId="urn:microsoft.com/office/officeart/2005/8/layout/radial4"/>
    <dgm:cxn modelId="{4E22E8DF-1DF5-47AB-A525-302C734BD9D9}" type="presOf" srcId="{434EA268-A86E-477A-BC11-17F6D959257A}" destId="{A3F57CB2-C2C3-4A6D-B479-C654332C871B}" srcOrd="0" destOrd="0" presId="urn:microsoft.com/office/officeart/2005/8/layout/radial4"/>
    <dgm:cxn modelId="{070C66EF-DDFD-4341-9DA4-0FD4EC8BC46E}" type="presOf" srcId="{006F923E-E599-4AA6-8FE8-B2C5B1F1B048}" destId="{C8FBBB0F-A063-499D-BBF3-7ECC406457D6}" srcOrd="0" destOrd="0" presId="urn:microsoft.com/office/officeart/2005/8/layout/radial4"/>
    <dgm:cxn modelId="{136DC8F2-166C-4634-86B1-4CDC94457BE0}" type="presOf" srcId="{0A3DE5F8-4D44-4353-8A99-12640B116963}" destId="{6C6A5811-5819-475A-8B36-DDA37D39888B}" srcOrd="0" destOrd="0" presId="urn:microsoft.com/office/officeart/2005/8/layout/radial4"/>
    <dgm:cxn modelId="{0C7F6B07-1036-4DE7-B53D-CDE3B14EEB1B}" type="presParOf" srcId="{A9855B4F-4897-4471-999D-473872BBE3FD}" destId="{D9F8FFC0-4841-4BA8-AB76-1737CFF8674F}" srcOrd="0" destOrd="0" presId="urn:microsoft.com/office/officeart/2005/8/layout/radial4"/>
    <dgm:cxn modelId="{9429DBF3-C267-4C76-99D5-B8EB1CB657D1}" type="presParOf" srcId="{A9855B4F-4897-4471-999D-473872BBE3FD}" destId="{D208260C-843A-407F-9226-AEFF4444971A}" srcOrd="1" destOrd="0" presId="urn:microsoft.com/office/officeart/2005/8/layout/radial4"/>
    <dgm:cxn modelId="{85384BB7-9F06-4E86-ACF6-88D43E85BBD2}" type="presParOf" srcId="{A9855B4F-4897-4471-999D-473872BBE3FD}" destId="{58EE528A-3F37-4A6A-A635-27A85113EE97}" srcOrd="2" destOrd="0" presId="urn:microsoft.com/office/officeart/2005/8/layout/radial4"/>
    <dgm:cxn modelId="{E7AFF223-271A-4E61-B660-C01BFC32FB0B}" type="presParOf" srcId="{A9855B4F-4897-4471-999D-473872BBE3FD}" destId="{6FA7B74F-10A0-4AB7-A8A4-6BA35E8817B3}" srcOrd="3" destOrd="0" presId="urn:microsoft.com/office/officeart/2005/8/layout/radial4"/>
    <dgm:cxn modelId="{8869CB14-BCE1-4135-8411-BC3B5905FFFC}" type="presParOf" srcId="{A9855B4F-4897-4471-999D-473872BBE3FD}" destId="{A3F57CB2-C2C3-4A6D-B479-C654332C871B}" srcOrd="4" destOrd="0" presId="urn:microsoft.com/office/officeart/2005/8/layout/radial4"/>
    <dgm:cxn modelId="{95DF1385-C6B5-44A8-A35F-AA6C20D0C59F}" type="presParOf" srcId="{A9855B4F-4897-4471-999D-473872BBE3FD}" destId="{1F6A29D2-43A2-4D5F-94CC-96E76386AA5E}" srcOrd="5" destOrd="0" presId="urn:microsoft.com/office/officeart/2005/8/layout/radial4"/>
    <dgm:cxn modelId="{E14AA3AE-3C95-4116-8BDB-CCF6FDF5DDA6}" type="presParOf" srcId="{A9855B4F-4897-4471-999D-473872BBE3FD}" destId="{E4159A43-40EA-49C3-9234-A6FAF50239A7}" srcOrd="6" destOrd="0" presId="urn:microsoft.com/office/officeart/2005/8/layout/radial4"/>
    <dgm:cxn modelId="{079084A3-0BB7-431C-8345-A5CC45C79431}" type="presParOf" srcId="{A9855B4F-4897-4471-999D-473872BBE3FD}" destId="{C8FBBB0F-A063-499D-BBF3-7ECC406457D6}" srcOrd="7" destOrd="0" presId="urn:microsoft.com/office/officeart/2005/8/layout/radial4"/>
    <dgm:cxn modelId="{BE14758A-7DF5-4192-A4E2-9780CDA22CCF}" type="presParOf" srcId="{A9855B4F-4897-4471-999D-473872BBE3FD}" destId="{4A69BA12-70CF-4E2B-80D8-6171B930D8B1}" srcOrd="8" destOrd="0" presId="urn:microsoft.com/office/officeart/2005/8/layout/radial4"/>
    <dgm:cxn modelId="{5050FF51-34C0-4190-B8BD-98FDD97ECF7A}" type="presParOf" srcId="{A9855B4F-4897-4471-999D-473872BBE3FD}" destId="{19011E89-56D6-4EAD-818E-7FB3F913A68B}" srcOrd="9" destOrd="0" presId="urn:microsoft.com/office/officeart/2005/8/layout/radial4"/>
    <dgm:cxn modelId="{FC292856-DD2C-4F75-BEB9-9B1C9763EF8A}" type="presParOf" srcId="{A9855B4F-4897-4471-999D-473872BBE3FD}" destId="{5CBEEDDC-0E2E-407E-9BB7-9DFB72328091}" srcOrd="10" destOrd="0" presId="urn:microsoft.com/office/officeart/2005/8/layout/radial4"/>
    <dgm:cxn modelId="{65CB390A-D0CD-481C-A80E-7B37C1C8B2B4}" type="presParOf" srcId="{A9855B4F-4897-4471-999D-473872BBE3FD}" destId="{C0A94902-4FF9-4FB6-A6B5-6FAAA046E5B4}" srcOrd="11" destOrd="0" presId="urn:microsoft.com/office/officeart/2005/8/layout/radial4"/>
    <dgm:cxn modelId="{90E19D6D-040E-4827-8CE7-F45AE62D5F67}" type="presParOf" srcId="{A9855B4F-4897-4471-999D-473872BBE3FD}" destId="{2B68FA34-4C9A-43F0-AB75-D15529223902}" srcOrd="12" destOrd="0" presId="urn:microsoft.com/office/officeart/2005/8/layout/radial4"/>
    <dgm:cxn modelId="{C995089D-1D16-42F9-B1FB-1648BFBD1C0C}" type="presParOf" srcId="{A9855B4F-4897-4471-999D-473872BBE3FD}" destId="{D65C7836-5513-4C62-86CF-438E9DB71E02}" srcOrd="13" destOrd="0" presId="urn:microsoft.com/office/officeart/2005/8/layout/radial4"/>
    <dgm:cxn modelId="{12502B0F-359C-4844-A0AB-1813ED7D1E71}" type="presParOf" srcId="{A9855B4F-4897-4471-999D-473872BBE3FD}" destId="{30B3FB9D-85A2-46FE-BA24-A466B8409557}" srcOrd="14" destOrd="0" presId="urn:microsoft.com/office/officeart/2005/8/layout/radial4"/>
    <dgm:cxn modelId="{33C7B9F3-1444-41D1-9016-93FAF66665DF}" type="presParOf" srcId="{A9855B4F-4897-4471-999D-473872BBE3FD}" destId="{C9878131-E4DC-4B33-A470-CC6B1A9BBA6A}" srcOrd="15" destOrd="0" presId="urn:microsoft.com/office/officeart/2005/8/layout/radial4"/>
    <dgm:cxn modelId="{73ADA0D7-8505-49A0-AF93-6D75E6EE2EB6}" type="presParOf" srcId="{A9855B4F-4897-4471-999D-473872BBE3FD}" destId="{6C6A5811-5819-475A-8B36-DDA37D39888B}" srcOrd="16" destOrd="0" presId="urn:microsoft.com/office/officeart/2005/8/layout/radial4"/>
    <dgm:cxn modelId="{6C2169E0-BDE7-4A92-B227-ADB658593FDF}" type="presParOf" srcId="{A9855B4F-4897-4471-999D-473872BBE3FD}" destId="{F1A6729A-683A-454E-BE10-CC2D072C24B2}" srcOrd="17" destOrd="0" presId="urn:microsoft.com/office/officeart/2005/8/layout/radial4"/>
    <dgm:cxn modelId="{8722CD44-0CF1-4ECA-964B-AFB940964EF7}" type="presParOf" srcId="{A9855B4F-4897-4471-999D-473872BBE3FD}" destId="{C8B0DF04-5F40-4DF1-815B-6071723C70CD}"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8FFC0-4841-4BA8-AB76-1737CFF8674F}">
      <dsp:nvSpPr>
        <dsp:cNvPr id="0" name=""/>
        <dsp:cNvSpPr/>
      </dsp:nvSpPr>
      <dsp:spPr>
        <a:xfrm>
          <a:off x="3380803" y="3798392"/>
          <a:ext cx="1541764" cy="15417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Profit &amp; Risk</a:t>
          </a:r>
        </a:p>
      </dsp:txBody>
      <dsp:txXfrm>
        <a:off x="3606589" y="4024178"/>
        <a:ext cx="1090192" cy="1090192"/>
      </dsp:txXfrm>
    </dsp:sp>
    <dsp:sp modelId="{D208260C-843A-407F-9226-AEFF4444971A}">
      <dsp:nvSpPr>
        <dsp:cNvPr id="0" name=""/>
        <dsp:cNvSpPr/>
      </dsp:nvSpPr>
      <dsp:spPr>
        <a:xfrm rot="10800000">
          <a:off x="541347" y="4349573"/>
          <a:ext cx="2683285"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EE528A-3F37-4A6A-A635-27A85113EE97}">
      <dsp:nvSpPr>
        <dsp:cNvPr id="0" name=""/>
        <dsp:cNvSpPr/>
      </dsp:nvSpPr>
      <dsp:spPr>
        <a:xfrm>
          <a:off x="-321959" y="3906642"/>
          <a:ext cx="1726613" cy="13252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Location Location Location</a:t>
          </a:r>
        </a:p>
      </dsp:txBody>
      <dsp:txXfrm>
        <a:off x="-283143" y="3945458"/>
        <a:ext cx="1648981" cy="1247633"/>
      </dsp:txXfrm>
    </dsp:sp>
    <dsp:sp modelId="{6FA7B74F-10A0-4AB7-A8A4-6BA35E8817B3}">
      <dsp:nvSpPr>
        <dsp:cNvPr id="0" name=""/>
        <dsp:cNvSpPr/>
      </dsp:nvSpPr>
      <dsp:spPr>
        <a:xfrm rot="12150000">
          <a:off x="714041" y="3481381"/>
          <a:ext cx="2683285"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F57CB2-C2C3-4A6D-B479-C654332C871B}">
      <dsp:nvSpPr>
        <dsp:cNvPr id="0" name=""/>
        <dsp:cNvSpPr/>
      </dsp:nvSpPr>
      <dsp:spPr>
        <a:xfrm>
          <a:off x="276550" y="2755964"/>
          <a:ext cx="1079234" cy="863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TPY</a:t>
          </a:r>
        </a:p>
      </dsp:txBody>
      <dsp:txXfrm>
        <a:off x="301838" y="2781252"/>
        <a:ext cx="1028658" cy="812811"/>
      </dsp:txXfrm>
    </dsp:sp>
    <dsp:sp modelId="{1F6A29D2-43A2-4D5F-94CC-96E76386AA5E}">
      <dsp:nvSpPr>
        <dsp:cNvPr id="0" name=""/>
        <dsp:cNvSpPr/>
      </dsp:nvSpPr>
      <dsp:spPr>
        <a:xfrm rot="13498872">
          <a:off x="1162687" y="2727097"/>
          <a:ext cx="2730914"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159A43-40EA-49C3-9234-A6FAF50239A7}">
      <dsp:nvSpPr>
        <dsp:cNvPr id="0" name=""/>
        <dsp:cNvSpPr/>
      </dsp:nvSpPr>
      <dsp:spPr>
        <a:xfrm>
          <a:off x="963344" y="1447801"/>
          <a:ext cx="1197918" cy="10675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Process </a:t>
          </a:r>
          <a:r>
            <a:rPr lang="en-US" sz="2800" kern="1200" dirty="0"/>
            <a:t>BMPs</a:t>
          </a:r>
          <a:endParaRPr lang="en-US" sz="2400" kern="1200" dirty="0"/>
        </a:p>
      </dsp:txBody>
      <dsp:txXfrm>
        <a:off x="994612" y="1479069"/>
        <a:ext cx="1135382" cy="1005043"/>
      </dsp:txXfrm>
    </dsp:sp>
    <dsp:sp modelId="{C8FBBB0F-A063-499D-BBF3-7ECC406457D6}">
      <dsp:nvSpPr>
        <dsp:cNvPr id="0" name=""/>
        <dsp:cNvSpPr/>
      </dsp:nvSpPr>
      <dsp:spPr>
        <a:xfrm rot="14850000">
          <a:off x="1941850" y="2253572"/>
          <a:ext cx="2683285"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69BA12-70CF-4E2B-80D8-6171B930D8B1}">
      <dsp:nvSpPr>
        <dsp:cNvPr id="0" name=""/>
        <dsp:cNvSpPr/>
      </dsp:nvSpPr>
      <dsp:spPr>
        <a:xfrm>
          <a:off x="2230451" y="802063"/>
          <a:ext cx="1079234" cy="863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Open-Closed</a:t>
          </a:r>
        </a:p>
      </dsp:txBody>
      <dsp:txXfrm>
        <a:off x="2255739" y="827351"/>
        <a:ext cx="1028658" cy="812811"/>
      </dsp:txXfrm>
    </dsp:sp>
    <dsp:sp modelId="{19011E89-56D6-4EAD-818E-7FB3F913A68B}">
      <dsp:nvSpPr>
        <dsp:cNvPr id="0" name=""/>
        <dsp:cNvSpPr/>
      </dsp:nvSpPr>
      <dsp:spPr>
        <a:xfrm rot="16200000">
          <a:off x="2810042" y="2080878"/>
          <a:ext cx="2683285"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BEEDDC-0E2E-407E-9BB7-9DFB72328091}">
      <dsp:nvSpPr>
        <dsp:cNvPr id="0" name=""/>
        <dsp:cNvSpPr/>
      </dsp:nvSpPr>
      <dsp:spPr>
        <a:xfrm>
          <a:off x="3463015" y="527242"/>
          <a:ext cx="1377341" cy="863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Feed-Stocks</a:t>
          </a:r>
        </a:p>
      </dsp:txBody>
      <dsp:txXfrm>
        <a:off x="3488303" y="552530"/>
        <a:ext cx="1326765" cy="812811"/>
      </dsp:txXfrm>
    </dsp:sp>
    <dsp:sp modelId="{C0A94902-4FF9-4FB6-A6B5-6FAAA046E5B4}">
      <dsp:nvSpPr>
        <dsp:cNvPr id="0" name=""/>
        <dsp:cNvSpPr/>
      </dsp:nvSpPr>
      <dsp:spPr>
        <a:xfrm rot="17664720">
          <a:off x="3640406" y="2081222"/>
          <a:ext cx="3081644"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68FA34-4C9A-43F0-AB75-D15529223902}">
      <dsp:nvSpPr>
        <dsp:cNvPr id="0" name=""/>
        <dsp:cNvSpPr/>
      </dsp:nvSpPr>
      <dsp:spPr>
        <a:xfrm>
          <a:off x="4995293" y="466161"/>
          <a:ext cx="1645498" cy="863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Regs</a:t>
          </a:r>
        </a:p>
      </dsp:txBody>
      <dsp:txXfrm>
        <a:off x="5020581" y="491449"/>
        <a:ext cx="1594922" cy="812811"/>
      </dsp:txXfrm>
    </dsp:sp>
    <dsp:sp modelId="{D65C7836-5513-4C62-86CF-438E9DB71E02}">
      <dsp:nvSpPr>
        <dsp:cNvPr id="0" name=""/>
        <dsp:cNvSpPr/>
      </dsp:nvSpPr>
      <dsp:spPr>
        <a:xfrm rot="18911832">
          <a:off x="4420608" y="2754088"/>
          <a:ext cx="2675165"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B3FB9D-85A2-46FE-BA24-A466B8409557}">
      <dsp:nvSpPr>
        <dsp:cNvPr id="0" name=""/>
        <dsp:cNvSpPr/>
      </dsp:nvSpPr>
      <dsp:spPr>
        <a:xfrm>
          <a:off x="5940064" y="1599543"/>
          <a:ext cx="1534380" cy="863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Markets</a:t>
          </a:r>
        </a:p>
      </dsp:txBody>
      <dsp:txXfrm>
        <a:off x="5965352" y="1624831"/>
        <a:ext cx="1483804" cy="812811"/>
      </dsp:txXfrm>
    </dsp:sp>
    <dsp:sp modelId="{C9878131-E4DC-4B33-A470-CC6B1A9BBA6A}">
      <dsp:nvSpPr>
        <dsp:cNvPr id="0" name=""/>
        <dsp:cNvSpPr/>
      </dsp:nvSpPr>
      <dsp:spPr>
        <a:xfrm rot="20264400">
          <a:off x="4909676" y="3489988"/>
          <a:ext cx="2684138"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6A5811-5819-475A-8B36-DDA37D39888B}">
      <dsp:nvSpPr>
        <dsp:cNvPr id="0" name=""/>
        <dsp:cNvSpPr/>
      </dsp:nvSpPr>
      <dsp:spPr>
        <a:xfrm>
          <a:off x="6954179" y="2769606"/>
          <a:ext cx="1079234" cy="863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Cost of $</a:t>
          </a:r>
        </a:p>
      </dsp:txBody>
      <dsp:txXfrm>
        <a:off x="6979467" y="2794894"/>
        <a:ext cx="1028658" cy="812811"/>
      </dsp:txXfrm>
    </dsp:sp>
    <dsp:sp modelId="{F1A6729A-683A-454E-BE10-CC2D072C24B2}">
      <dsp:nvSpPr>
        <dsp:cNvPr id="0" name=""/>
        <dsp:cNvSpPr/>
      </dsp:nvSpPr>
      <dsp:spPr>
        <a:xfrm rot="21578040">
          <a:off x="5076253" y="4335230"/>
          <a:ext cx="2641389" cy="4394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B0DF04-5F40-4DF1-815B-6071723C70CD}">
      <dsp:nvSpPr>
        <dsp:cNvPr id="0" name=""/>
        <dsp:cNvSpPr/>
      </dsp:nvSpPr>
      <dsp:spPr>
        <a:xfrm>
          <a:off x="6851880" y="4114801"/>
          <a:ext cx="1731470" cy="863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Labor &amp; Energy Cost</a:t>
          </a:r>
        </a:p>
      </dsp:txBody>
      <dsp:txXfrm>
        <a:off x="6877168" y="4140089"/>
        <a:ext cx="1680894" cy="81281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82B743-2FCE-724B-A8E1-FB4D57B6BE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ITCA Compost Training</a:t>
            </a:r>
          </a:p>
        </p:txBody>
      </p:sp>
      <p:sp>
        <p:nvSpPr>
          <p:cNvPr id="3" name="Date Placeholder 2">
            <a:extLst>
              <a:ext uri="{FF2B5EF4-FFF2-40B4-BE49-F238E27FC236}">
                <a16:creationId xmlns:a16="http://schemas.microsoft.com/office/drawing/2014/main" id="{B314574C-3912-B740-A590-A175F30E9D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July 27 – 29, 2021</a:t>
            </a:r>
          </a:p>
        </p:txBody>
      </p:sp>
      <p:sp>
        <p:nvSpPr>
          <p:cNvPr id="4" name="Footer Placeholder 3">
            <a:extLst>
              <a:ext uri="{FF2B5EF4-FFF2-40B4-BE49-F238E27FC236}">
                <a16:creationId xmlns:a16="http://schemas.microsoft.com/office/drawing/2014/main" id="{40D7ABAA-BEB9-B344-8EDA-E190873497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4 - Feedstocks </a:t>
            </a:r>
          </a:p>
        </p:txBody>
      </p:sp>
      <p:sp>
        <p:nvSpPr>
          <p:cNvPr id="5" name="Slide Number Placeholder 4">
            <a:extLst>
              <a:ext uri="{FF2B5EF4-FFF2-40B4-BE49-F238E27FC236}">
                <a16:creationId xmlns:a16="http://schemas.microsoft.com/office/drawing/2014/main" id="{5E44F27A-3A6B-9244-9B79-3D8248C5B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715C50-7776-774D-8E31-7BDD96B437C6}" type="slidenum">
              <a:rPr lang="en-US" smtClean="0"/>
              <a:t>‹#›</a:t>
            </a:fld>
            <a:endParaRPr lang="en-US"/>
          </a:p>
        </p:txBody>
      </p:sp>
    </p:spTree>
    <p:extLst>
      <p:ext uri="{BB962C8B-B14F-4D97-AF65-F5344CB8AC3E}">
        <p14:creationId xmlns:p14="http://schemas.microsoft.com/office/powerpoint/2010/main" val="1807956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A0856-41E0-C94A-B246-5FD233BDC0CA}" type="datetimeFigureOut">
              <a:rPr lang="en-US" smtClean="0"/>
              <a:t>7/9/23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3D793-8043-854E-ABC6-071FE84F0A0F}" type="slidenum">
              <a:rPr lang="en-US" smtClean="0"/>
              <a:t>‹#›</a:t>
            </a:fld>
            <a:endParaRPr lang="en-US"/>
          </a:p>
        </p:txBody>
      </p:sp>
    </p:spTree>
    <p:extLst>
      <p:ext uri="{BB962C8B-B14F-4D97-AF65-F5344CB8AC3E}">
        <p14:creationId xmlns:p14="http://schemas.microsoft.com/office/powerpoint/2010/main" val="193345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25425"/>
            <a:r>
              <a:rPr lang="en-US" sz="1200" b="0" dirty="0"/>
              <a:t>Transforms a difficult to handle material with limited uses into a stable, easily handled, easily stored material with a variety of uses.</a:t>
            </a:r>
          </a:p>
          <a:p>
            <a:pPr indent="-225425"/>
            <a:r>
              <a:rPr lang="en-US" sz="1200" b="0" dirty="0"/>
              <a:t>Creates a product with value – compost.</a:t>
            </a:r>
          </a:p>
          <a:p>
            <a:endParaRPr lang="en-US" dirty="0"/>
          </a:p>
        </p:txBody>
      </p:sp>
      <p:sp>
        <p:nvSpPr>
          <p:cNvPr id="4" name="Slide Number Placeholder 3"/>
          <p:cNvSpPr>
            <a:spLocks noGrp="1"/>
          </p:cNvSpPr>
          <p:nvPr>
            <p:ph type="sldNum" sz="quarter" idx="10"/>
          </p:nvPr>
        </p:nvSpPr>
        <p:spPr/>
        <p:txBody>
          <a:bodyPr/>
          <a:lstStyle/>
          <a:p>
            <a:pPr>
              <a:defRPr/>
            </a:pPr>
            <a:fld id="{61AB8453-4172-4E0A-9D16-0A6CB5B783CD}" type="slidenum">
              <a:rPr lang="en-US" smtClean="0"/>
              <a:pPr>
                <a:defRPr/>
              </a:pPr>
              <a:t>1</a:t>
            </a:fld>
            <a:endParaRPr lang="en-US"/>
          </a:p>
        </p:txBody>
      </p:sp>
    </p:spTree>
    <p:extLst>
      <p:ext uri="{BB962C8B-B14F-4D97-AF65-F5344CB8AC3E}">
        <p14:creationId xmlns:p14="http://schemas.microsoft.com/office/powerpoint/2010/main" val="142779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Economics will be different depending on scale</a:t>
            </a:r>
          </a:p>
          <a:p>
            <a:endParaRPr lang="en-US" dirty="0"/>
          </a:p>
          <a:p>
            <a:r>
              <a:rPr lang="en-US" dirty="0"/>
              <a:t>Will be different on the farm</a:t>
            </a:r>
          </a:p>
          <a:p>
            <a:endParaRPr lang="en-US" dirty="0"/>
          </a:p>
          <a:p>
            <a:r>
              <a:rPr lang="en-US" dirty="0"/>
              <a:t>Or at the waste management facility</a:t>
            </a:r>
          </a:p>
          <a:p>
            <a:endParaRPr lang="en-US" dirty="0"/>
          </a:p>
          <a:p>
            <a:r>
              <a:rPr lang="en-US" dirty="0"/>
              <a:t>Regulations also drive the economics/</a:t>
            </a:r>
          </a:p>
        </p:txBody>
      </p:sp>
      <p:sp>
        <p:nvSpPr>
          <p:cNvPr id="4" name="Slide Number Placeholder 3"/>
          <p:cNvSpPr>
            <a:spLocks noGrp="1"/>
          </p:cNvSpPr>
          <p:nvPr>
            <p:ph type="sldNum" sz="quarter" idx="5"/>
          </p:nvPr>
        </p:nvSpPr>
        <p:spPr/>
        <p:txBody>
          <a:bodyPr/>
          <a:lstStyle/>
          <a:p>
            <a:fld id="{1A93D793-8043-854E-ABC6-071FE84F0A0F}" type="slidenum">
              <a:rPr lang="en-US" smtClean="0"/>
              <a:t>16</a:t>
            </a:fld>
            <a:endParaRPr lang="en-US"/>
          </a:p>
        </p:txBody>
      </p:sp>
    </p:spTree>
    <p:extLst>
      <p:ext uri="{BB962C8B-B14F-4D97-AF65-F5344CB8AC3E}">
        <p14:creationId xmlns:p14="http://schemas.microsoft.com/office/powerpoint/2010/main" val="32584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E9484-F1AF-D74E-8F6E-D807D0C9B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91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dirty="0">
                <a:solidFill>
                  <a:srgbClr val="2E2E2E"/>
                </a:solidFill>
                <a:effectLst/>
                <a:latin typeface="Gill Sans MT" panose="020B0502020104020203" pitchFamily="34" charset="77"/>
              </a:rPr>
              <a:t>Composting revenue comes primarily from fees collected to treat feedstocks (gate or tip fees) and sales of compost products. </a:t>
            </a:r>
          </a:p>
          <a:p>
            <a:endParaRPr lang="en-US" sz="2400" b="0" i="0" dirty="0">
              <a:solidFill>
                <a:srgbClr val="2E2E2E"/>
              </a:solidFill>
              <a:effectLst/>
              <a:latin typeface="Gill Sans MT" panose="020B0502020104020203" pitchFamily="34" charset="77"/>
            </a:endParaRPr>
          </a:p>
          <a:p>
            <a:r>
              <a:rPr lang="en-US" sz="2400" b="0" i="0" dirty="0">
                <a:solidFill>
                  <a:srgbClr val="2E2E2E"/>
                </a:solidFill>
                <a:effectLst/>
                <a:latin typeface="Gill Sans MT" panose="020B0502020104020203" pitchFamily="34" charset="77"/>
              </a:rPr>
              <a:t>However, several direct and indirect benefits from composting can lead to internal savings that enhance the value of composting. </a:t>
            </a:r>
            <a:endParaRPr lang="en-US" sz="2400" dirty="0">
              <a:latin typeface="Gill Sans MT" panose="020B0502020104020203" pitchFamily="34" charset="77"/>
            </a:endParaRPr>
          </a:p>
        </p:txBody>
      </p:sp>
      <p:sp>
        <p:nvSpPr>
          <p:cNvPr id="4" name="Slide Number Placeholder 3"/>
          <p:cNvSpPr>
            <a:spLocks noGrp="1"/>
          </p:cNvSpPr>
          <p:nvPr>
            <p:ph type="sldNum" sz="quarter" idx="5"/>
          </p:nvPr>
        </p:nvSpPr>
        <p:spPr/>
        <p:txBody>
          <a:bodyPr/>
          <a:lstStyle/>
          <a:p>
            <a:fld id="{1A93D793-8043-854E-ABC6-071FE84F0A0F}" type="slidenum">
              <a:rPr lang="en-US" smtClean="0"/>
              <a:t>2</a:t>
            </a:fld>
            <a:endParaRPr lang="en-US"/>
          </a:p>
        </p:txBody>
      </p:sp>
    </p:spTree>
    <p:extLst>
      <p:ext uri="{BB962C8B-B14F-4D97-AF65-F5344CB8AC3E}">
        <p14:creationId xmlns:p14="http://schemas.microsoft.com/office/powerpoint/2010/main" val="176161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Cotton, 2019, 80% of revenue comes from feedstock acceptance fees</a:t>
            </a:r>
          </a:p>
          <a:p>
            <a:endParaRPr lang="en-US" dirty="0"/>
          </a:p>
          <a:p>
            <a:r>
              <a:rPr lang="en-US" dirty="0"/>
              <a:t>YMMV – Your Mileage May Vary</a:t>
            </a:r>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charset="0"/>
                <a:ea typeface="ＭＳ Ｐゴシック" charset="0"/>
              </a:rPr>
              <a:t>July 27 - 29th, 2021</a:t>
            </a:r>
          </a:p>
        </p:txBody>
      </p:sp>
    </p:spTree>
    <p:extLst>
      <p:ext uri="{BB962C8B-B14F-4D97-AF65-F5344CB8AC3E}">
        <p14:creationId xmlns:p14="http://schemas.microsoft.com/office/powerpoint/2010/main" val="396277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 in states varies significantly</a:t>
            </a:r>
          </a:p>
          <a:p>
            <a:endParaRPr lang="en-US" dirty="0"/>
          </a:p>
          <a:p>
            <a:r>
              <a:rPr lang="en-US" dirty="0"/>
              <a:t>Even more outside of US</a:t>
            </a:r>
          </a:p>
          <a:p>
            <a:endParaRPr lang="en-US" dirty="0"/>
          </a:p>
          <a:p>
            <a:endParaRPr lang="en-US" dirty="0"/>
          </a:p>
        </p:txBody>
      </p:sp>
      <p:sp>
        <p:nvSpPr>
          <p:cNvPr id="4" name="Slide Number Placeholder 3"/>
          <p:cNvSpPr>
            <a:spLocks noGrp="1"/>
          </p:cNvSpPr>
          <p:nvPr>
            <p:ph type="sldNum" sz="quarter" idx="5"/>
          </p:nvPr>
        </p:nvSpPr>
        <p:spPr/>
        <p:txBody>
          <a:bodyPr/>
          <a:lstStyle/>
          <a:p>
            <a:fld id="{1A93D793-8043-854E-ABC6-071FE84F0A0F}" type="slidenum">
              <a:rPr lang="en-US" smtClean="0"/>
              <a:t>4</a:t>
            </a:fld>
            <a:endParaRPr lang="en-US"/>
          </a:p>
        </p:txBody>
      </p:sp>
    </p:spTree>
    <p:extLst>
      <p:ext uri="{BB962C8B-B14F-4D97-AF65-F5344CB8AC3E}">
        <p14:creationId xmlns:p14="http://schemas.microsoft.com/office/powerpoint/2010/main" val="12731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9C9672-31D8-8C4E-9334-20E17CA14A94}" type="slidenum">
              <a:rPr lang="en-US" altLang="en-US" smtClean="0"/>
              <a:pPr>
                <a:defRPr/>
              </a:pPr>
              <a:t>6</a:t>
            </a:fld>
            <a:endParaRPr lang="en-US" altLang="en-US"/>
          </a:p>
        </p:txBody>
      </p:sp>
    </p:spTree>
    <p:extLst>
      <p:ext uri="{BB962C8B-B14F-4D97-AF65-F5344CB8AC3E}">
        <p14:creationId xmlns:p14="http://schemas.microsoft.com/office/powerpoint/2010/main" val="667817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3D793-8043-854E-ABC6-071FE84F0A0F}" type="slidenum">
              <a:rPr lang="en-US" smtClean="0"/>
              <a:t>7</a:t>
            </a:fld>
            <a:endParaRPr lang="en-US"/>
          </a:p>
        </p:txBody>
      </p:sp>
    </p:spTree>
    <p:extLst>
      <p:ext uri="{BB962C8B-B14F-4D97-AF65-F5344CB8AC3E}">
        <p14:creationId xmlns:p14="http://schemas.microsoft.com/office/powerpoint/2010/main" val="4131322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E2E2E"/>
                </a:solidFill>
                <a:effectLst/>
                <a:latin typeface="ElsevierGulliver"/>
              </a:rPr>
              <a:t>Compost production involves manufacturing-type expenses—debt service, processing, product quality control, labor, health and safety, marketing, and environmental protection.</a:t>
            </a:r>
            <a:endParaRPr lang="en-US" dirty="0"/>
          </a:p>
          <a:p>
            <a:endParaRPr lang="en-US" dirty="0"/>
          </a:p>
        </p:txBody>
      </p:sp>
      <p:sp>
        <p:nvSpPr>
          <p:cNvPr id="4" name="Slide Number Placeholder 3"/>
          <p:cNvSpPr>
            <a:spLocks noGrp="1"/>
          </p:cNvSpPr>
          <p:nvPr>
            <p:ph type="sldNum" sz="quarter" idx="5"/>
          </p:nvPr>
        </p:nvSpPr>
        <p:spPr/>
        <p:txBody>
          <a:bodyPr/>
          <a:lstStyle/>
          <a:p>
            <a:fld id="{1A93D793-8043-854E-ABC6-071FE84F0A0F}" type="slidenum">
              <a:rPr lang="en-US" smtClean="0"/>
              <a:t>8</a:t>
            </a:fld>
            <a:endParaRPr lang="en-US"/>
          </a:p>
        </p:txBody>
      </p:sp>
    </p:spTree>
    <p:extLst>
      <p:ext uri="{BB962C8B-B14F-4D97-AF65-F5344CB8AC3E}">
        <p14:creationId xmlns:p14="http://schemas.microsoft.com/office/powerpoint/2010/main" val="1688394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Arial" charset="0"/>
                <a:cs typeface="+mn-cs"/>
              </a:rPr>
              <a:t>Foundations of Composting</a:t>
            </a:r>
          </a:p>
        </p:txBody>
      </p:sp>
      <p:sp>
        <p:nvSpPr>
          <p:cNvPr id="73731" name="Rectangle 3"/>
          <p:cNvSpPr>
            <a:spLocks noGrp="1" noChangeArrowheads="1"/>
          </p:cNvSpPr>
          <p:nvPr>
            <p:ph type="dt" sz="quarter" idx="1"/>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rPr>
              <a:t>January 24, 2010</a:t>
            </a:r>
          </a:p>
        </p:txBody>
      </p:sp>
      <p:sp>
        <p:nvSpPr>
          <p:cNvPr id="73732" name="Rectangle 7"/>
          <p:cNvSpPr>
            <a:spLocks noGrp="1" noChangeArrowheads="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FFAFE2C-6D4B-E641-BA3A-097A5F0F85A4}"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737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4" name="Rectangle 3"/>
          <p:cNvSpPr>
            <a:spLocks noGrp="1" noChangeArrowheads="1"/>
          </p:cNvSpPr>
          <p:nvPr>
            <p:ph type="body" idx="1"/>
          </p:nvPr>
        </p:nvSpPr>
        <p:spPr bwMode="auto">
          <a:noFill/>
        </p:spPr>
        <p:txBody>
          <a:bodyPr/>
          <a:lstStyle/>
          <a:p>
            <a:r>
              <a:rPr lang="en-US" dirty="0">
                <a:latin typeface="Times" charset="0"/>
              </a:rPr>
              <a:t>Its</a:t>
            </a:r>
            <a:r>
              <a:rPr lang="en-US" baseline="0" dirty="0">
                <a:latin typeface="Times" charset="0"/>
              </a:rPr>
              <a:t> very simple – just balance these interdependent factors</a:t>
            </a:r>
            <a:endParaRPr lang="en-US" dirty="0">
              <a:latin typeface="Times" charset="0"/>
            </a:endParaRPr>
          </a:p>
        </p:txBody>
      </p:sp>
      <p:sp>
        <p:nvSpPr>
          <p:cNvPr id="73735" name="Footer Placeholder 6"/>
          <p:cNvSpPr>
            <a:spLocks noGrp="1"/>
          </p:cNvSpPr>
          <p:nvPr>
            <p:ph type="ftr" sz="quarter" idx="4"/>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Arial" charset="0"/>
                <a:cs typeface="+mn-cs"/>
              </a:rPr>
              <a:t>Siting and Design</a:t>
            </a:r>
          </a:p>
        </p:txBody>
      </p:sp>
    </p:spTree>
    <p:extLst>
      <p:ext uri="{BB962C8B-B14F-4D97-AF65-F5344CB8AC3E}">
        <p14:creationId xmlns:p14="http://schemas.microsoft.com/office/powerpoint/2010/main" val="387662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very rare for a developer to have </a:t>
            </a:r>
            <a:r>
              <a:rPr lang="en-US" baseline="0" dirty="0"/>
              <a:t>multiple site options these days.  They are lucky to have one.  The question is, is the site they have in mind viable?  If so, what will it cost to develop?  How much revenue can be generated?  Is there a business case?</a:t>
            </a:r>
            <a:endParaRPr lang="en-US" dirty="0"/>
          </a:p>
        </p:txBody>
      </p:sp>
      <p:sp>
        <p:nvSpPr>
          <p:cNvPr id="4" name="Slide Number Placeholder 3"/>
          <p:cNvSpPr>
            <a:spLocks noGrp="1"/>
          </p:cNvSpPr>
          <p:nvPr>
            <p:ph type="sldNum" sz="quarter" idx="10"/>
          </p:nvPr>
        </p:nvSpPr>
        <p:spPr/>
        <p:txBody>
          <a:bodyPr/>
          <a:lstStyle/>
          <a:p>
            <a:fld id="{4EDDF5EF-6D9B-9544-ABDC-2FE79E9E8C4B}" type="slidenum">
              <a:rPr lang="en-US" smtClean="0"/>
              <a:pPr/>
              <a:t>13</a:t>
            </a:fld>
            <a:endParaRPr lang="en-US" dirty="0"/>
          </a:p>
        </p:txBody>
      </p:sp>
    </p:spTree>
    <p:extLst>
      <p:ext uri="{BB962C8B-B14F-4D97-AF65-F5344CB8AC3E}">
        <p14:creationId xmlns:p14="http://schemas.microsoft.com/office/powerpoint/2010/main" val="23505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10B460B-7343-464F-B476-3350FB3AECC2}" type="slidenum">
              <a:rPr lang="en-US"/>
              <a:pPr/>
              <a:t>‹#›</a:t>
            </a:fld>
            <a:endParaRPr lang="en-US"/>
          </a:p>
        </p:txBody>
      </p:sp>
    </p:spTree>
    <p:extLst>
      <p:ext uri="{BB962C8B-B14F-4D97-AF65-F5344CB8AC3E}">
        <p14:creationId xmlns:p14="http://schemas.microsoft.com/office/powerpoint/2010/main" val="122519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DF17215-568D-3641-ABA9-A6994147726B}" type="slidenum">
              <a:rPr lang="en-US"/>
              <a:pPr/>
              <a:t>‹#›</a:t>
            </a:fld>
            <a:endParaRPr lang="en-US"/>
          </a:p>
        </p:txBody>
      </p:sp>
    </p:spTree>
    <p:extLst>
      <p:ext uri="{BB962C8B-B14F-4D97-AF65-F5344CB8AC3E}">
        <p14:creationId xmlns:p14="http://schemas.microsoft.com/office/powerpoint/2010/main" val="3111185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A04779F-8C4E-6C46-998C-E8BFD7B07FEA}" type="slidenum">
              <a:rPr lang="en-US"/>
              <a:pPr/>
              <a:t>‹#›</a:t>
            </a:fld>
            <a:endParaRPr lang="en-US"/>
          </a:p>
        </p:txBody>
      </p:sp>
    </p:spTree>
    <p:extLst>
      <p:ext uri="{BB962C8B-B14F-4D97-AF65-F5344CB8AC3E}">
        <p14:creationId xmlns:p14="http://schemas.microsoft.com/office/powerpoint/2010/main" val="2382519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0"/>
            <a:ext cx="211455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619125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6CEBB59-4355-6A4E-8F96-BA0BC10CBB88}" type="slidenum">
              <a:rPr lang="en-US"/>
              <a:pPr/>
              <a:t>‹#›</a:t>
            </a:fld>
            <a:endParaRPr lang="en-US"/>
          </a:p>
        </p:txBody>
      </p:sp>
    </p:spTree>
    <p:extLst>
      <p:ext uri="{BB962C8B-B14F-4D97-AF65-F5344CB8AC3E}">
        <p14:creationId xmlns:p14="http://schemas.microsoft.com/office/powerpoint/2010/main" val="679905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19E70-9EFF-D747-8C6D-9842A718F9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16B841-8FB4-B946-94F3-E5D7EBFB5EC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577C3B5-5EFB-6546-87B0-CAF1735A3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45071C-CBA1-5541-BA76-0375348E1F84}"/>
              </a:ext>
            </a:extLst>
          </p:cNvPr>
          <p:cNvSpPr>
            <a:spLocks noGrp="1"/>
          </p:cNvSpPr>
          <p:nvPr>
            <p:ph type="sldNum" sz="quarter" idx="12"/>
          </p:nvPr>
        </p:nvSpPr>
        <p:spPr/>
        <p:txBody>
          <a:bodyPr/>
          <a:lstStyle/>
          <a:p>
            <a:fld id="{BC50A879-38DA-B84A-AFC2-F39781AD8638}" type="slidenum">
              <a:rPr lang="en-US" smtClean="0"/>
              <a:pPr/>
              <a:t>‹#›</a:t>
            </a:fld>
            <a:endParaRPr lang="en-US"/>
          </a:p>
        </p:txBody>
      </p:sp>
    </p:spTree>
    <p:extLst>
      <p:ext uri="{BB962C8B-B14F-4D97-AF65-F5344CB8AC3E}">
        <p14:creationId xmlns:p14="http://schemas.microsoft.com/office/powerpoint/2010/main" val="201230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ADA534B-EC08-7A48-915A-0F4C24B2D703}" type="datetimeFigureOut">
              <a:rPr lang="en-US" altLang="en-US"/>
              <a:pPr>
                <a:defRPr/>
              </a:pPr>
              <a:t>7/9/23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02057D7-8CD4-2F4A-9871-2959EBDF6021}" type="slidenum">
              <a:rPr lang="en-US" altLang="en-US"/>
              <a:pPr>
                <a:defRPr/>
              </a:pPr>
              <a:t>‹#›</a:t>
            </a:fld>
            <a:endParaRPr lang="en-US" altLang="en-US"/>
          </a:p>
        </p:txBody>
      </p:sp>
    </p:spTree>
    <p:extLst>
      <p:ext uri="{BB962C8B-B14F-4D97-AF65-F5344CB8AC3E}">
        <p14:creationId xmlns:p14="http://schemas.microsoft.com/office/powerpoint/2010/main" val="815253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2_Custom Layout">
    <p:spTree>
      <p:nvGrpSpPr>
        <p:cNvPr id="1" name=""/>
        <p:cNvGrpSpPr/>
        <p:nvPr/>
      </p:nvGrpSpPr>
      <p:grpSpPr>
        <a:xfrm>
          <a:off x="0" y="0"/>
          <a:ext cx="0" cy="0"/>
          <a:chOff x="0" y="0"/>
          <a:chExt cx="0" cy="0"/>
        </a:xfrm>
      </p:grpSpPr>
      <p:pic>
        <p:nvPicPr>
          <p:cNvPr id="4" name="Picture 12" descr="_CCREF_PPT_Background_PlainGre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7875" y="300909"/>
            <a:ext cx="7543800" cy="914400"/>
          </a:xfrm>
        </p:spPr>
        <p:txBody>
          <a:bodyPr/>
          <a:lstStyle>
            <a:lvl1pPr algn="ctr">
              <a:defRPr sz="4000" b="1" i="0" baseline="0">
                <a:solidFill>
                  <a:srgbClr val="F7DA0D"/>
                </a:solidFill>
                <a:effectLst/>
                <a:latin typeface="Arial"/>
              </a:defRPr>
            </a:lvl1pPr>
          </a:lstStyle>
          <a:p>
            <a:r>
              <a:rPr lang="en-US"/>
              <a:t>Click to edit Master title style</a:t>
            </a:r>
            <a:endParaRPr lang="en-US" dirty="0"/>
          </a:p>
        </p:txBody>
      </p:sp>
      <p:sp>
        <p:nvSpPr>
          <p:cNvPr id="7" name="Picture Placeholder 6"/>
          <p:cNvSpPr>
            <a:spLocks noGrp="1"/>
          </p:cNvSpPr>
          <p:nvPr>
            <p:ph type="pic" sz="quarter" idx="13"/>
          </p:nvPr>
        </p:nvSpPr>
        <p:spPr>
          <a:xfrm>
            <a:off x="438875" y="1531938"/>
            <a:ext cx="8273254" cy="5033065"/>
          </a:xfrm>
        </p:spPr>
        <p:txBody>
          <a:bodyPr/>
          <a:lstStyle>
            <a:lvl1pPr marL="273050" indent="-255588">
              <a:buFont typeface="Wingdings" charset="2"/>
              <a:buChar char="§"/>
              <a:defRPr>
                <a:solidFill>
                  <a:schemeClr val="bg1"/>
                </a:solidFill>
                <a:effectLst/>
                <a:latin typeface="Arial"/>
              </a:defRPr>
            </a:lvl1pPr>
          </a:lstStyle>
          <a:p>
            <a:pPr lvl="0"/>
            <a:r>
              <a:rPr lang="en-US" noProof="0"/>
              <a:t>Click icon to add picture</a:t>
            </a:r>
            <a:endParaRPr lang="en-US" noProof="0" dirty="0"/>
          </a:p>
        </p:txBody>
      </p:sp>
      <p:pic>
        <p:nvPicPr>
          <p:cNvPr id="5" name="Picture 12" descr="_CCREF_PPT_Background_PlainGreen.jpg">
            <a:extLst>
              <a:ext uri="{FF2B5EF4-FFF2-40B4-BE49-F238E27FC236}">
                <a16:creationId xmlns:a16="http://schemas.microsoft.com/office/drawing/2014/main" id="{B753996E-C90E-487E-BB15-C568D8471437}"/>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72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7C93-D562-DDAF-F718-C0B2418D28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143E12-CE33-CD6F-F4AD-21DBCD0DA9D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DBEBD5A-1AF7-A73B-86C2-1B384C0A61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8DA5B2-29C1-0C3C-E34C-D56ADE274362}"/>
              </a:ext>
            </a:extLst>
          </p:cNvPr>
          <p:cNvSpPr>
            <a:spLocks noGrp="1"/>
          </p:cNvSpPr>
          <p:nvPr>
            <p:ph type="sldNum" sz="quarter" idx="12"/>
          </p:nvPr>
        </p:nvSpPr>
        <p:spPr/>
        <p:txBody>
          <a:bodyPr/>
          <a:lstStyle/>
          <a:p>
            <a:fld id="{BC50A879-38DA-B84A-AFC2-F39781AD8638}" type="slidenum">
              <a:rPr lang="en-US" smtClean="0"/>
              <a:pPr/>
              <a:t>‹#›</a:t>
            </a:fld>
            <a:endParaRPr lang="en-US"/>
          </a:p>
        </p:txBody>
      </p:sp>
    </p:spTree>
    <p:extLst>
      <p:ext uri="{BB962C8B-B14F-4D97-AF65-F5344CB8AC3E}">
        <p14:creationId xmlns:p14="http://schemas.microsoft.com/office/powerpoint/2010/main" val="2551277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12" descr="_CCREF_PPT_Background_White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32488"/>
            <a:ext cx="202406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2325" y="334107"/>
            <a:ext cx="7543800" cy="914400"/>
          </a:xfrm>
        </p:spPr>
        <p:txBody>
          <a:bodyPr/>
          <a:lstStyle>
            <a:lvl1pPr algn="ctr">
              <a:defRPr sz="4000" b="1" i="0" baseline="0">
                <a:solidFill>
                  <a:srgbClr val="FFFF00"/>
                </a:solidFill>
                <a:effectLst/>
                <a:latin typeface="Arial"/>
              </a:defRPr>
            </a:lvl1pPr>
          </a:lstStyle>
          <a:p>
            <a:r>
              <a:rPr lang="en-US" dirty="0"/>
              <a:t>Click to edit Master title style</a:t>
            </a:r>
          </a:p>
        </p:txBody>
      </p:sp>
      <p:sp>
        <p:nvSpPr>
          <p:cNvPr id="8" name="Text Placeholder 7"/>
          <p:cNvSpPr>
            <a:spLocks noGrp="1"/>
          </p:cNvSpPr>
          <p:nvPr>
            <p:ph type="body" sz="quarter" idx="10"/>
          </p:nvPr>
        </p:nvSpPr>
        <p:spPr>
          <a:xfrm>
            <a:off x="822325" y="1592263"/>
            <a:ext cx="7543800" cy="3840162"/>
          </a:xfrm>
        </p:spPr>
        <p:txBody>
          <a:bodyPr anchor="t"/>
          <a:lstStyle>
            <a:lvl1pPr marL="273050" indent="-255588">
              <a:buSzPct val="100000"/>
              <a:buFont typeface="Wingdings" charset="2"/>
              <a:buChar char="Ø"/>
              <a:defRPr sz="2800" b="0" i="0" baseline="0">
                <a:solidFill>
                  <a:schemeClr val="bg1"/>
                </a:solidFill>
                <a:effectLst/>
                <a:latin typeface="Arial"/>
              </a:defRPr>
            </a:lvl1pPr>
            <a:lvl2pPr marL="639763" indent="-255588">
              <a:buSzPct val="90000"/>
              <a:buFont typeface="Wingdings" charset="2"/>
              <a:buChar char="§"/>
              <a:defRPr sz="2400" b="0" i="0" baseline="0">
                <a:solidFill>
                  <a:schemeClr val="bg1"/>
                </a:solidFill>
                <a:effectLst/>
                <a:latin typeface="Arial"/>
              </a:defRPr>
            </a:lvl2pPr>
            <a:lvl3pPr marL="1004888" indent="-255588">
              <a:buSzPct val="100000"/>
              <a:buFont typeface="Arial"/>
              <a:buChar char="•"/>
              <a:defRPr sz="2000" b="0" i="0" baseline="0">
                <a:solidFill>
                  <a:schemeClr val="bg1"/>
                </a:solidFill>
                <a:effectLst/>
                <a:latin typeface="Arial"/>
              </a:defRPr>
            </a:lvl3pPr>
            <a:lvl4pPr marL="1371600" indent="-255588">
              <a:buFont typeface="Wingdings" charset="2"/>
              <a:buChar char="§"/>
              <a:defRPr sz="2000" b="0" i="0" baseline="0">
                <a:solidFill>
                  <a:schemeClr val="bg1"/>
                </a:solidFill>
                <a:effectLst/>
                <a:latin typeface="Arial"/>
              </a:defRPr>
            </a:lvl4pPr>
            <a:lvl5pPr marL="1644650" indent="-255588">
              <a:buFont typeface="Wingdings" charset="2"/>
              <a:buChar char="§"/>
              <a:defRPr sz="2000" b="0" i="0" baseline="0">
                <a:solidFill>
                  <a:schemeClr val="bg1"/>
                </a:solidFill>
                <a:effectLst/>
                <a:latin typeface="Aria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3195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_CCREF_PPT_Background_White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82875" y="4587875"/>
            <a:ext cx="37179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777240" y="3636748"/>
            <a:ext cx="7528560" cy="685800"/>
          </a:xfrm>
        </p:spPr>
        <p:txBody>
          <a:bodyPr/>
          <a:lstStyle>
            <a:lvl1pPr marL="0" indent="0" algn="ctr">
              <a:buNone/>
              <a:defRPr>
                <a:solidFill>
                  <a:schemeClr val="bg1"/>
                </a:solidFill>
                <a:effectLst/>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777240" y="1219200"/>
            <a:ext cx="7543800" cy="2152650"/>
          </a:xfrm>
        </p:spPr>
        <p:txBody>
          <a:bodyPr/>
          <a:lstStyle>
            <a:lvl1pPr algn="ctr">
              <a:defRPr sz="4000" b="1" i="0" baseline="0">
                <a:solidFill>
                  <a:srgbClr val="FFFF00"/>
                </a:solidFill>
                <a:effectLst/>
                <a:latin typeface="Arial"/>
              </a:defRPr>
            </a:lvl1pPr>
          </a:lstStyle>
          <a:p>
            <a:r>
              <a:rPr lang="en-US" dirty="0"/>
              <a:t>Click to edit Master title style</a:t>
            </a:r>
          </a:p>
        </p:txBody>
      </p:sp>
    </p:spTree>
    <p:extLst>
      <p:ext uri="{BB962C8B-B14F-4D97-AF65-F5344CB8AC3E}">
        <p14:creationId xmlns:p14="http://schemas.microsoft.com/office/powerpoint/2010/main" val="163216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2" descr="_CCREF_PPT_Background_White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32488"/>
            <a:ext cx="202406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77240" y="1656040"/>
            <a:ext cx="7543800" cy="3929856"/>
          </a:xfrm>
        </p:spPr>
        <p:txBody>
          <a:bodyPr anchor="t"/>
          <a:lstStyle>
            <a:lvl1pPr marL="361188" indent="-342900">
              <a:buClrTx/>
              <a:buSzPct val="100000"/>
              <a:buFont typeface="Wingdings" charset="2"/>
              <a:buChar char="Ø"/>
              <a:defRPr sz="2800">
                <a:solidFill>
                  <a:schemeClr val="bg1"/>
                </a:solidFill>
                <a:effectLst/>
                <a:latin typeface="Arial"/>
              </a:defRPr>
            </a:lvl1pPr>
            <a:lvl2pPr marL="640080" indent="-256032">
              <a:buFont typeface="Wingdings" charset="2"/>
              <a:buChar char=""/>
              <a:defRPr sz="2400">
                <a:solidFill>
                  <a:schemeClr val="bg1"/>
                </a:solidFill>
                <a:effectLst/>
                <a:latin typeface="Arial" charset="0"/>
                <a:ea typeface="Arial" charset="0"/>
                <a:cs typeface="Arial" charset="0"/>
              </a:defRPr>
            </a:lvl2pPr>
            <a:lvl3pPr marL="1005840" indent="-256032">
              <a:buSzPct val="100000"/>
              <a:buFont typeface="Arial" charset="0"/>
              <a:buChar char="•"/>
              <a:defRPr sz="2000">
                <a:solidFill>
                  <a:schemeClr val="bg1"/>
                </a:solidFill>
                <a:effectLst/>
                <a:latin typeface="Arial" charset="0"/>
                <a:ea typeface="Arial" charset="0"/>
                <a:cs typeface="Arial" charset="0"/>
              </a:defRPr>
            </a:lvl3pPr>
            <a:lvl4pPr>
              <a:defRPr>
                <a:latin typeface=""/>
              </a:defRPr>
            </a:lvl4pPr>
            <a:lvl5pPr>
              <a:defRPr>
                <a:latin typeface=""/>
              </a:defRPr>
            </a:lvl5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ctrTitle"/>
          </p:nvPr>
        </p:nvSpPr>
        <p:spPr>
          <a:xfrm>
            <a:off x="777240" y="525151"/>
            <a:ext cx="7543800" cy="840243"/>
          </a:xfrm>
        </p:spPr>
        <p:txBody>
          <a:bodyPr/>
          <a:lstStyle>
            <a:lvl1pPr algn="ctr">
              <a:defRPr sz="4000" b="1" i="0" baseline="0">
                <a:solidFill>
                  <a:srgbClr val="FFFF00"/>
                </a:solidFill>
                <a:effectLst/>
                <a:latin typeface="Arial"/>
              </a:defRPr>
            </a:lvl1pPr>
          </a:lstStyle>
          <a:p>
            <a:r>
              <a:rPr lang="en-US" dirty="0"/>
              <a:t>Click to edit Master title style</a:t>
            </a:r>
          </a:p>
        </p:txBody>
      </p:sp>
    </p:spTree>
    <p:extLst>
      <p:ext uri="{BB962C8B-B14F-4D97-AF65-F5344CB8AC3E}">
        <p14:creationId xmlns:p14="http://schemas.microsoft.com/office/powerpoint/2010/main" val="3243014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024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12" descr="_CCREF_PPT_Background_White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32488"/>
            <a:ext cx="202406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77240" y="1656040"/>
            <a:ext cx="7543800" cy="3929856"/>
          </a:xfrm>
        </p:spPr>
        <p:txBody>
          <a:bodyPr/>
          <a:lstStyle>
            <a:lvl1pPr marL="18288" indent="0">
              <a:buClrTx/>
              <a:buSzPct val="130000"/>
              <a:buFontTx/>
              <a:buNone/>
              <a:defRPr>
                <a:solidFill>
                  <a:schemeClr val="bg1"/>
                </a:solidFill>
                <a:effectLst/>
                <a:latin typeface="Arial"/>
              </a:defRPr>
            </a:lvl1pPr>
            <a:lvl2pPr marL="640080" indent="-256032">
              <a:buFont typeface="Wingdings" charset="2"/>
              <a:buChar char=""/>
              <a:defRPr>
                <a:latin typeface=""/>
              </a:defRPr>
            </a:lvl2pPr>
            <a:lvl3pPr marL="1005840" indent="-256032">
              <a:buFont typeface="Wingdings" charset="2"/>
              <a:buChar char="§"/>
              <a:defRPr>
                <a:latin typeface=""/>
              </a:defRPr>
            </a:lvl3pPr>
            <a:lvl4pPr>
              <a:defRPr>
                <a:latin typeface=""/>
              </a:defRPr>
            </a:lvl4pPr>
            <a:lvl5pPr>
              <a:defRPr>
                <a:latin typeface=""/>
              </a:defRPr>
            </a:lvl5pPr>
          </a:lstStyle>
          <a:p>
            <a:pPr lvl="0"/>
            <a:r>
              <a:rPr lang="en-US" dirty="0"/>
              <a:t>Click to edit Master text styles</a:t>
            </a:r>
          </a:p>
        </p:txBody>
      </p:sp>
      <p:sp>
        <p:nvSpPr>
          <p:cNvPr id="7" name="Title 1"/>
          <p:cNvSpPr>
            <a:spLocks noGrp="1"/>
          </p:cNvSpPr>
          <p:nvPr>
            <p:ph type="ctrTitle"/>
          </p:nvPr>
        </p:nvSpPr>
        <p:spPr>
          <a:xfrm>
            <a:off x="777240" y="525151"/>
            <a:ext cx="7543800" cy="840243"/>
          </a:xfrm>
        </p:spPr>
        <p:txBody>
          <a:bodyPr/>
          <a:lstStyle>
            <a:lvl1pPr algn="ctr">
              <a:defRPr sz="4000" b="1" i="0" baseline="0">
                <a:solidFill>
                  <a:srgbClr val="FFFF00"/>
                </a:solidFill>
                <a:effectLst/>
                <a:latin typeface="Arial"/>
              </a:defRPr>
            </a:lvl1pPr>
          </a:lstStyle>
          <a:p>
            <a:r>
              <a:rPr lang="en-US" dirty="0"/>
              <a:t>Click to edit Master title style</a:t>
            </a:r>
          </a:p>
        </p:txBody>
      </p:sp>
    </p:spTree>
    <p:extLst>
      <p:ext uri="{BB962C8B-B14F-4D97-AF65-F5344CB8AC3E}">
        <p14:creationId xmlns:p14="http://schemas.microsoft.com/office/powerpoint/2010/main" val="533359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12" descr="_CCREF_PPT_Background_White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32488"/>
            <a:ext cx="202406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219200" y="1300246"/>
            <a:ext cx="6705600" cy="2546985"/>
          </a:xfrm>
          <a:effectLst>
            <a:outerShdw blurRad="152400" dist="317500" dir="5400000" sx="90000" sy="-19000" rotWithShape="0">
              <a:prstClr val="black">
                <a:alpha val="15000"/>
              </a:prstClr>
            </a:outerShdw>
          </a:effectLst>
        </p:spPr>
        <p:txBody>
          <a:bodyPr/>
          <a:lstStyle>
            <a:lvl1pPr marL="0" indent="0" algn="ctr">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231347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12" descr="_CCREF_PPT_Background_PlainGreen.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7875" y="300909"/>
            <a:ext cx="7543800" cy="914400"/>
          </a:xfrm>
        </p:spPr>
        <p:txBody>
          <a:bodyPr/>
          <a:lstStyle>
            <a:lvl1pPr algn="ctr">
              <a:defRPr sz="4000" b="1" i="0" baseline="0">
                <a:solidFill>
                  <a:srgbClr val="FFFF00"/>
                </a:solidFill>
                <a:effectLst/>
                <a:latin typeface="Arial"/>
              </a:defRPr>
            </a:lvl1pPr>
          </a:lstStyle>
          <a:p>
            <a:r>
              <a:rPr lang="en-US" dirty="0"/>
              <a:t>Click to edit Master title style</a:t>
            </a:r>
          </a:p>
        </p:txBody>
      </p:sp>
      <p:sp>
        <p:nvSpPr>
          <p:cNvPr id="7" name="Picture Placeholder 6"/>
          <p:cNvSpPr>
            <a:spLocks noGrp="1"/>
          </p:cNvSpPr>
          <p:nvPr>
            <p:ph type="pic" sz="quarter" idx="13"/>
          </p:nvPr>
        </p:nvSpPr>
        <p:spPr>
          <a:xfrm>
            <a:off x="438875" y="1531938"/>
            <a:ext cx="8273254" cy="5033065"/>
          </a:xfrm>
        </p:spPr>
        <p:txBody>
          <a:bodyPr/>
          <a:lstStyle>
            <a:lvl1pPr marL="273050" indent="-255588">
              <a:buFont typeface="Wingdings" charset="2"/>
              <a:buChar char="§"/>
              <a:defRPr>
                <a:solidFill>
                  <a:schemeClr val="bg1"/>
                </a:solidFill>
                <a:effectLst/>
                <a:latin typeface="Arial"/>
              </a:defRPr>
            </a:lvl1pPr>
          </a:lstStyle>
          <a:p>
            <a:pPr lvl="0"/>
            <a:endParaRPr lang="en-US" noProof="0" dirty="0"/>
          </a:p>
        </p:txBody>
      </p:sp>
    </p:spTree>
    <p:extLst>
      <p:ext uri="{BB962C8B-B14F-4D97-AF65-F5344CB8AC3E}">
        <p14:creationId xmlns:p14="http://schemas.microsoft.com/office/powerpoint/2010/main" val="2414655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2" descr="_CCREF_PPT_Background_PlainGreen.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499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3FB7700-6CC6-2146-8A5D-5A26834838E9}" type="datetime1">
              <a:rPr lang="en-US" smtClean="0"/>
              <a:pPr/>
              <a:t>7/9/23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784C2955-8F20-7140-A0F5-E35FD9162806}" type="slidenum">
              <a:rPr lang="en-US" smtClean="0"/>
              <a:pPr/>
              <a:t>‹#›</a:t>
            </a:fld>
            <a:endParaRPr lang="en-US" dirty="0"/>
          </a:p>
        </p:txBody>
      </p:sp>
    </p:spTree>
    <p:extLst>
      <p:ext uri="{BB962C8B-B14F-4D97-AF65-F5344CB8AC3E}">
        <p14:creationId xmlns:p14="http://schemas.microsoft.com/office/powerpoint/2010/main" val="44639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46A75B77-2FB8-584A-A416-58B8DA48B621}" type="datetime1">
              <a:rPr lang="en-US" smtClean="0"/>
              <a:pPr/>
              <a:t>7/9/23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F3A807CD-F2BF-964E-8466-2DEDB25F9D1C}" type="slidenum">
              <a:rPr lang="en-US" smtClean="0"/>
              <a:pPr/>
              <a:t>‹#›</a:t>
            </a:fld>
            <a:endParaRPr lang="en-US" dirty="0"/>
          </a:p>
        </p:txBody>
      </p:sp>
    </p:spTree>
    <p:extLst>
      <p:ext uri="{BB962C8B-B14F-4D97-AF65-F5344CB8AC3E}">
        <p14:creationId xmlns:p14="http://schemas.microsoft.com/office/powerpoint/2010/main" val="242362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BF2E9EC-88AD-DE45-974A-ABED55502A2A}" type="datetime1">
              <a:rPr lang="en-US" smtClean="0"/>
              <a:pPr/>
              <a:t>7/9/23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CD3A9B51-6B7F-C645-AB22-D54FFC802793}" type="slidenum">
              <a:rPr lang="en-US" smtClean="0"/>
              <a:pPr/>
              <a:t>‹#›</a:t>
            </a:fld>
            <a:endParaRPr lang="en-US" dirty="0"/>
          </a:p>
        </p:txBody>
      </p:sp>
    </p:spTree>
    <p:extLst>
      <p:ext uri="{BB962C8B-B14F-4D97-AF65-F5344CB8AC3E}">
        <p14:creationId xmlns:p14="http://schemas.microsoft.com/office/powerpoint/2010/main" val="169304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CA00-F2E5-C63F-FB50-263CA2AE92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832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63E6C02-A0B3-9D46-93C2-E3B3BD3B5185}" type="slidenum">
              <a:rPr lang="en-US"/>
              <a:pPr/>
              <a:t>‹#›</a:t>
            </a:fld>
            <a:endParaRPr lang="en-US"/>
          </a:p>
        </p:txBody>
      </p:sp>
    </p:spTree>
    <p:extLst>
      <p:ext uri="{BB962C8B-B14F-4D97-AF65-F5344CB8AC3E}">
        <p14:creationId xmlns:p14="http://schemas.microsoft.com/office/powerpoint/2010/main" val="69412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20574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20574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C9399F7-4352-B542-9091-AE3A56A2B7A3}" type="slidenum">
              <a:rPr lang="en-US"/>
              <a:pPr/>
              <a:t>‹#›</a:t>
            </a:fld>
            <a:endParaRPr lang="en-US"/>
          </a:p>
        </p:txBody>
      </p:sp>
    </p:spTree>
    <p:extLst>
      <p:ext uri="{BB962C8B-B14F-4D97-AF65-F5344CB8AC3E}">
        <p14:creationId xmlns:p14="http://schemas.microsoft.com/office/powerpoint/2010/main" val="2872027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41B6CDEB-0A88-0A4B-8B1E-E51C0733A745}" type="slidenum">
              <a:rPr lang="en-US"/>
              <a:pPr/>
              <a:t>‹#›</a:t>
            </a:fld>
            <a:endParaRPr lang="en-US"/>
          </a:p>
        </p:txBody>
      </p:sp>
    </p:spTree>
    <p:extLst>
      <p:ext uri="{BB962C8B-B14F-4D97-AF65-F5344CB8AC3E}">
        <p14:creationId xmlns:p14="http://schemas.microsoft.com/office/powerpoint/2010/main" val="101020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B37E753C-0BBF-884C-84C4-C8A12B7DF1D2}" type="slidenum">
              <a:rPr lang="en-US"/>
              <a:pPr/>
              <a:t>‹#›</a:t>
            </a:fld>
            <a:endParaRPr lang="en-US"/>
          </a:p>
        </p:txBody>
      </p:sp>
    </p:spTree>
    <p:extLst>
      <p:ext uri="{BB962C8B-B14F-4D97-AF65-F5344CB8AC3E}">
        <p14:creationId xmlns:p14="http://schemas.microsoft.com/office/powerpoint/2010/main" val="225161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F9A6DB6-3B9B-214F-A62F-97FDFA09E2D1}" type="slidenum">
              <a:rPr lang="en-US"/>
              <a:pPr/>
              <a:t>‹#›</a:t>
            </a:fld>
            <a:endParaRPr lang="en-US"/>
          </a:p>
        </p:txBody>
      </p:sp>
    </p:spTree>
    <p:extLst>
      <p:ext uri="{BB962C8B-B14F-4D97-AF65-F5344CB8AC3E}">
        <p14:creationId xmlns:p14="http://schemas.microsoft.com/office/powerpoint/2010/main" val="323112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E77FF88-CCBA-0D47-8490-C3A0717BA1CB}" type="slidenum">
              <a:rPr lang="en-US"/>
              <a:pPr/>
              <a:t>‹#›</a:t>
            </a:fld>
            <a:endParaRPr lang="en-US"/>
          </a:p>
        </p:txBody>
      </p:sp>
    </p:spTree>
    <p:extLst>
      <p:ext uri="{BB962C8B-B14F-4D97-AF65-F5344CB8AC3E}">
        <p14:creationId xmlns:p14="http://schemas.microsoft.com/office/powerpoint/2010/main" val="363942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8458200" cy="175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716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effectLs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a:effectLs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a:effectLst/>
              </a:defRPr>
            </a:lvl1pPr>
          </a:lstStyle>
          <a:p>
            <a:fld id="{BC50A879-38DA-B84A-AFC2-F39781AD8638}" type="slidenum">
              <a:rPr lang="en-US"/>
              <a:pPr/>
              <a:t>‹#›</a:t>
            </a:fld>
            <a:endParaRPr lang="en-US"/>
          </a:p>
        </p:txBody>
      </p:sp>
      <p:sp>
        <p:nvSpPr>
          <p:cNvPr id="1031" name="Text Box 7"/>
          <p:cNvSpPr txBox="1">
            <a:spLocks noChangeArrowheads="1"/>
          </p:cNvSpPr>
          <p:nvPr/>
        </p:nvSpPr>
        <p:spPr bwMode="auto">
          <a:xfrm rot="-5400000">
            <a:off x="-1914524" y="1914525"/>
            <a:ext cx="4502150" cy="673101"/>
          </a:xfrm>
          <a:prstGeom prst="rect">
            <a:avLst/>
          </a:prstGeom>
          <a:solidFill>
            <a:srgbClr val="AA9E52"/>
          </a:solidFill>
          <a:ln w="9525">
            <a:noFill/>
            <a:miter lim="800000"/>
            <a:headEnd/>
            <a:tailEnd/>
          </a:ln>
        </p:spPr>
        <p:txBody>
          <a:bodyPr anchor="ctr">
            <a:prstTxWarp prst="textNoShape">
              <a:avLst/>
            </a:prstTxWarp>
          </a:bodyPr>
          <a:lstStyle/>
          <a:p>
            <a:pPr>
              <a:spcBef>
                <a:spcPct val="50000"/>
              </a:spcBef>
            </a:pPr>
            <a:r>
              <a:rPr lang="en-US" sz="1050" b="1" dirty="0">
                <a:effectLst/>
                <a:latin typeface="Gill Sans MT" panose="020B0502020104020203" pitchFamily="34" charset="77"/>
              </a:rPr>
              <a:t>Integrated Waste Management Consulting, LLC</a:t>
            </a:r>
          </a:p>
        </p:txBody>
      </p:sp>
      <p:sp>
        <p:nvSpPr>
          <p:cNvPr id="1032" name="Rectangle 8"/>
          <p:cNvSpPr>
            <a:spLocks noChangeArrowheads="1"/>
          </p:cNvSpPr>
          <p:nvPr/>
        </p:nvSpPr>
        <p:spPr bwMode="auto">
          <a:xfrm>
            <a:off x="434976" y="4978400"/>
            <a:ext cx="184731" cy="300082"/>
          </a:xfrm>
          <a:prstGeom prst="rect">
            <a:avLst/>
          </a:prstGeom>
          <a:noFill/>
          <a:ln w="9525">
            <a:noFill/>
            <a:miter lim="800000"/>
            <a:headEnd/>
            <a:tailEnd/>
          </a:ln>
        </p:spPr>
        <p:txBody>
          <a:bodyPr wrap="none">
            <a:prstTxWarp prst="textNoShape">
              <a:avLst/>
            </a:prstTxWarp>
            <a:spAutoFit/>
          </a:bodyPr>
          <a:lstStyle/>
          <a:p>
            <a:endParaRPr lang="en-US" sz="1350">
              <a:effectLst/>
            </a:endParaRPr>
          </a:p>
        </p:txBody>
      </p:sp>
      <p:sp>
        <p:nvSpPr>
          <p:cNvPr id="1035" name="Text Box 11"/>
          <p:cNvSpPr txBox="1">
            <a:spLocks noChangeArrowheads="1"/>
          </p:cNvSpPr>
          <p:nvPr/>
        </p:nvSpPr>
        <p:spPr bwMode="auto">
          <a:xfrm rot="10800000" flipH="1">
            <a:off x="1" y="4495800"/>
            <a:ext cx="673100" cy="2362200"/>
          </a:xfrm>
          <a:prstGeom prst="rect">
            <a:avLst/>
          </a:prstGeom>
          <a:solidFill>
            <a:schemeClr val="tx1"/>
          </a:solidFill>
          <a:ln w="9525">
            <a:noFill/>
            <a:miter lim="800000"/>
            <a:headEnd/>
            <a:tailEnd/>
          </a:ln>
        </p:spPr>
        <p:txBody>
          <a:bodyPr vert="eaVert" anchor="ctr" anchorCtr="1">
            <a:prstTxWarp prst="textNoShape">
              <a:avLst/>
            </a:prstTxWarp>
          </a:bodyPr>
          <a:lstStyle/>
          <a:p>
            <a:pPr>
              <a:spcBef>
                <a:spcPct val="50000"/>
              </a:spcBef>
            </a:pPr>
            <a:r>
              <a:rPr lang="en-US" sz="1200" b="1" dirty="0">
                <a:solidFill>
                  <a:schemeClr val="bg1"/>
                </a:solidFill>
                <a:effectLst/>
                <a:latin typeface="Gill Sans MT" panose="020B0502020104020203" pitchFamily="34" charset="77"/>
              </a:rPr>
              <a:t>Matthew Cotton</a:t>
            </a:r>
            <a:endParaRPr lang="en-US" sz="1350" dirty="0">
              <a:solidFill>
                <a:schemeClr val="bg1"/>
              </a:solidFill>
              <a:effectLst/>
              <a:latin typeface="Gill Sans MT" panose="020B0502020104020203" pitchFamily="34" charset="77"/>
            </a:endParaRPr>
          </a:p>
        </p:txBody>
      </p:sp>
    </p:spTree>
    <p:extLst>
      <p:ext uri="{BB962C8B-B14F-4D97-AF65-F5344CB8AC3E}">
        <p14:creationId xmlns:p14="http://schemas.microsoft.com/office/powerpoint/2010/main" val="79140773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815"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10" r:id="rId14"/>
    <p:sldLayoutId id="2147483832" r:id="rId15"/>
    <p:sldLayoutId id="2147483844" r:id="rId16"/>
  </p:sldLayoutIdLst>
  <p:txStyles>
    <p:titleStyle>
      <a:lvl1pPr algn="ctr" rtl="0" fontAlgn="base">
        <a:spcBef>
          <a:spcPct val="0"/>
        </a:spcBef>
        <a:spcAft>
          <a:spcPct val="0"/>
        </a:spcAft>
        <a:defRPr sz="3300" b="1">
          <a:solidFill>
            <a:schemeClr val="tx2"/>
          </a:solidFill>
          <a:latin typeface="+mj-lt"/>
          <a:ea typeface="+mj-ea"/>
          <a:cs typeface="+mj-cs"/>
        </a:defRPr>
      </a:lvl1pPr>
      <a:lvl2pPr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2pPr>
      <a:lvl3pPr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3pPr>
      <a:lvl4pPr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4pPr>
      <a:lvl5pPr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5pPr>
      <a:lvl6pPr marL="342900"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6pPr>
      <a:lvl7pPr marL="685800"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7pPr>
      <a:lvl8pPr marL="1028700"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8pPr>
      <a:lvl9pPr marL="1371600" algn="ctr" rtl="0" fontAlgn="base">
        <a:spcBef>
          <a:spcPct val="0"/>
        </a:spcBef>
        <a:spcAft>
          <a:spcPct val="0"/>
        </a:spcAft>
        <a:defRPr sz="3300" b="1">
          <a:solidFill>
            <a:schemeClr val="tx2"/>
          </a:solidFill>
          <a:latin typeface="Helvetica" charset="0"/>
          <a:ea typeface="ヒラギノ角ゴ Pro W3" charset="-128"/>
          <a:cs typeface="ヒラギノ角ゴ Pro W3" charset="-128"/>
        </a:defRPr>
      </a:lvl9pPr>
    </p:titleStyle>
    <p:bodyStyle>
      <a:lvl1pPr marL="257175" indent="-257175" algn="l" rtl="0" fontAlgn="base">
        <a:spcBef>
          <a:spcPct val="20000"/>
        </a:spcBef>
        <a:spcAft>
          <a:spcPct val="0"/>
        </a:spcAft>
        <a:buChar char="•"/>
        <a:defRPr sz="2400" b="1">
          <a:solidFill>
            <a:schemeClr val="tx1"/>
          </a:solidFill>
          <a:latin typeface="+mn-lt"/>
          <a:ea typeface="+mn-ea"/>
          <a:cs typeface="+mn-cs"/>
        </a:defRPr>
      </a:lvl1pPr>
      <a:lvl2pPr marL="557213" indent="-214313" algn="l" rtl="0" fontAlgn="base">
        <a:spcBef>
          <a:spcPct val="20000"/>
        </a:spcBef>
        <a:spcAft>
          <a:spcPct val="0"/>
        </a:spcAft>
        <a:buChar char="–"/>
        <a:defRPr sz="2100" b="1">
          <a:solidFill>
            <a:schemeClr val="tx1"/>
          </a:solidFill>
          <a:latin typeface="+mn-lt"/>
          <a:ea typeface="+mn-ea"/>
          <a:cs typeface="+mn-cs"/>
        </a:defRPr>
      </a:lvl2pPr>
      <a:lvl3pPr marL="814388" indent="-171450" algn="l" rtl="0" fontAlgn="base">
        <a:spcBef>
          <a:spcPct val="20000"/>
        </a:spcBef>
        <a:spcAft>
          <a:spcPct val="0"/>
        </a:spcAft>
        <a:buChar char="•"/>
        <a:defRPr sz="1800" b="1">
          <a:solidFill>
            <a:schemeClr val="tx1"/>
          </a:solidFill>
          <a:latin typeface="+mn-lt"/>
          <a:ea typeface="+mn-ea"/>
          <a:cs typeface="+mn-cs"/>
        </a:defRPr>
      </a:lvl3pPr>
      <a:lvl4pPr marL="1071563" indent="-171450" algn="l" rtl="0" fontAlgn="base">
        <a:spcBef>
          <a:spcPct val="20000"/>
        </a:spcBef>
        <a:spcAft>
          <a:spcPct val="0"/>
        </a:spcAft>
        <a:buChar char="–"/>
        <a:defRPr sz="1500" b="1">
          <a:solidFill>
            <a:schemeClr val="tx1"/>
          </a:solidFill>
          <a:latin typeface="+mn-lt"/>
          <a:ea typeface="+mn-ea"/>
          <a:cs typeface="+mn-cs"/>
        </a:defRPr>
      </a:lvl4pPr>
      <a:lvl5pPr marL="1328738" indent="-171450" algn="l" rtl="0" fontAlgn="base">
        <a:spcBef>
          <a:spcPct val="20000"/>
        </a:spcBef>
        <a:spcAft>
          <a:spcPct val="0"/>
        </a:spcAft>
        <a:buChar char="»"/>
        <a:defRPr sz="1500" b="1">
          <a:solidFill>
            <a:schemeClr val="tx1"/>
          </a:solidFill>
          <a:latin typeface="+mn-lt"/>
          <a:ea typeface="+mn-ea"/>
          <a:cs typeface="+mn-cs"/>
        </a:defRPr>
      </a:lvl5pPr>
      <a:lvl6pPr marL="1671638" indent="-171450" algn="l" rtl="0" fontAlgn="base">
        <a:spcBef>
          <a:spcPct val="20000"/>
        </a:spcBef>
        <a:spcAft>
          <a:spcPct val="0"/>
        </a:spcAft>
        <a:buChar char="»"/>
        <a:defRPr sz="1500" b="1">
          <a:solidFill>
            <a:schemeClr val="tx1"/>
          </a:solidFill>
          <a:latin typeface="+mn-lt"/>
          <a:ea typeface="+mn-ea"/>
          <a:cs typeface="+mn-cs"/>
        </a:defRPr>
      </a:lvl6pPr>
      <a:lvl7pPr marL="2014538" indent="-171450" algn="l" rtl="0" fontAlgn="base">
        <a:spcBef>
          <a:spcPct val="20000"/>
        </a:spcBef>
        <a:spcAft>
          <a:spcPct val="0"/>
        </a:spcAft>
        <a:buChar char="»"/>
        <a:defRPr sz="1500" b="1">
          <a:solidFill>
            <a:schemeClr val="tx1"/>
          </a:solidFill>
          <a:latin typeface="+mn-lt"/>
          <a:ea typeface="+mn-ea"/>
          <a:cs typeface="+mn-cs"/>
        </a:defRPr>
      </a:lvl7pPr>
      <a:lvl8pPr marL="2357438" indent="-171450" algn="l" rtl="0" fontAlgn="base">
        <a:spcBef>
          <a:spcPct val="20000"/>
        </a:spcBef>
        <a:spcAft>
          <a:spcPct val="0"/>
        </a:spcAft>
        <a:buChar char="»"/>
        <a:defRPr sz="1500" b="1">
          <a:solidFill>
            <a:schemeClr val="tx1"/>
          </a:solidFill>
          <a:latin typeface="+mn-lt"/>
          <a:ea typeface="+mn-ea"/>
          <a:cs typeface="+mn-cs"/>
        </a:defRPr>
      </a:lvl8pPr>
      <a:lvl9pPr marL="2700338" indent="-171450" algn="l" rtl="0" fontAlgn="base">
        <a:spcBef>
          <a:spcPct val="20000"/>
        </a:spcBef>
        <a:spcAft>
          <a:spcPct val="0"/>
        </a:spcAft>
        <a:buChar char="»"/>
        <a:defRPr sz="1500" b="1">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solidFill>
                  <a:srgbClr val="000000"/>
                </a:solidFill>
              </a:defRPr>
            </a:lvl1pPr>
          </a:lstStyle>
          <a:p>
            <a:pPr>
              <a:defRPr/>
            </a:pPr>
            <a:fld id="{07B88684-7E4C-1140-BB93-221D3A16189F}" type="datetimeFigureOut">
              <a:rPr lang="en-US" altLang="en-US"/>
              <a:pPr>
                <a:defRPr/>
              </a:pPr>
              <a:t>7/9/23</a:t>
            </a:fld>
            <a:endParaRPr lang="en-US" altLang="en-US" dirty="0"/>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eaLnBrk="1" fontAlgn="auto" hangingPunct="1">
              <a:spcBef>
                <a:spcPts val="0"/>
              </a:spcBef>
              <a:spcAft>
                <a:spcPts val="0"/>
              </a:spcAft>
              <a:defRPr sz="1100">
                <a:solidFill>
                  <a:schemeClr val="tx1">
                    <a:alpha val="60000"/>
                  </a:schemeClr>
                </a:solidFill>
                <a:effectLst/>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000000"/>
                </a:solidFill>
              </a:defRPr>
            </a:lvl1pPr>
          </a:lstStyle>
          <a:p>
            <a:pPr>
              <a:defRPr/>
            </a:pPr>
            <a:fld id="{123C2AC8-8DD6-8642-BA57-3AAB897E7B06}" type="slidenum">
              <a:rPr lang="en-US" altLang="en-US"/>
              <a:pPr>
                <a:defRPr/>
              </a:pPr>
              <a:t>‹#›</a:t>
            </a:fld>
            <a:endParaRPr lang="en-US" altLang="en-US" dirty="0"/>
          </a:p>
        </p:txBody>
      </p:sp>
      <p:pic>
        <p:nvPicPr>
          <p:cNvPr id="1041" name="Picture 10" descr="CCREF_PPT_Background.jp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0" descr="CCREF_PPT_Background_Green.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50805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Lst>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8731B24A-C4BD-3481-2731-3C04A8336C3A}"/>
              </a:ext>
            </a:extLst>
          </p:cNvPr>
          <p:cNvSpPr>
            <a:spLocks noGrp="1"/>
          </p:cNvSpPr>
          <p:nvPr>
            <p:ph type="subTitle" idx="1"/>
          </p:nvPr>
        </p:nvSpPr>
        <p:spPr/>
        <p:txBody>
          <a:bodyPr/>
          <a:lstStyle/>
          <a:p>
            <a:endParaRPr lang="en-US" dirty="0">
              <a:latin typeface="Gill Sans MT" panose="020B0502020104020203" pitchFamily="34" charset="77"/>
            </a:endParaRPr>
          </a:p>
        </p:txBody>
      </p:sp>
      <p:pic>
        <p:nvPicPr>
          <p:cNvPr id="2" name="Picture 1">
            <a:extLst>
              <a:ext uri="{FF2B5EF4-FFF2-40B4-BE49-F238E27FC236}">
                <a16:creationId xmlns:a16="http://schemas.microsoft.com/office/drawing/2014/main" id="{8329F77C-F2A5-B73C-C712-01F3AFB10A57}"/>
              </a:ext>
            </a:extLst>
          </p:cNvPr>
          <p:cNvPicPr>
            <a:picLocks noChangeAspect="1"/>
          </p:cNvPicPr>
          <p:nvPr/>
        </p:nvPicPr>
        <p:blipFill rotWithShape="1">
          <a:blip r:embed="rId3"/>
          <a:srcRect l="7500"/>
          <a:stretch/>
        </p:blipFill>
        <p:spPr>
          <a:xfrm>
            <a:off x="671732" y="0"/>
            <a:ext cx="8458200" cy="6871190"/>
          </a:xfrm>
          <a:prstGeom prst="rect">
            <a:avLst/>
          </a:prstGeom>
        </p:spPr>
      </p:pic>
      <p:sp>
        <p:nvSpPr>
          <p:cNvPr id="16" name="Title 15">
            <a:extLst>
              <a:ext uri="{FF2B5EF4-FFF2-40B4-BE49-F238E27FC236}">
                <a16:creationId xmlns:a16="http://schemas.microsoft.com/office/drawing/2014/main" id="{D31D2C4B-5D2B-A81A-D16F-917C5FD0F236}"/>
              </a:ext>
            </a:extLst>
          </p:cNvPr>
          <p:cNvSpPr>
            <a:spLocks noGrp="1"/>
          </p:cNvSpPr>
          <p:nvPr>
            <p:ph type="ctrTitle"/>
          </p:nvPr>
        </p:nvSpPr>
        <p:spPr>
          <a:xfrm>
            <a:off x="1371600" y="-250825"/>
            <a:ext cx="5894363" cy="1470025"/>
          </a:xfrm>
        </p:spPr>
        <p:txBody>
          <a:bodyPr/>
          <a:lstStyle/>
          <a:p>
            <a:r>
              <a:rPr lang="en-US" dirty="0">
                <a:solidFill>
                  <a:schemeClr val="bg1"/>
                </a:solidFill>
                <a:latin typeface="Gill Sans MT" panose="020B0502020104020203" pitchFamily="34" charset="77"/>
              </a:rPr>
              <a:t>The Economics of the Compost Business</a:t>
            </a:r>
          </a:p>
        </p:txBody>
      </p:sp>
    </p:spTree>
    <p:extLst>
      <p:ext uri="{BB962C8B-B14F-4D97-AF65-F5344CB8AC3E}">
        <p14:creationId xmlns:p14="http://schemas.microsoft.com/office/powerpoint/2010/main" val="21142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875" y="257383"/>
            <a:ext cx="7543800" cy="914400"/>
          </a:xfrm>
        </p:spPr>
        <p:txBody>
          <a:bodyPr/>
          <a:lstStyle/>
          <a:p>
            <a:pPr algn="ctr"/>
            <a:r>
              <a:rPr lang="en-US" sz="4200" dirty="0">
                <a:solidFill>
                  <a:srgbClr val="FFFF00"/>
                </a:solidFill>
                <a:effectLst/>
                <a:latin typeface="Arial" panose="020B0604020202020204" pitchFamily="34" charset="0"/>
                <a:cs typeface="Arial" panose="020B0604020202020204" pitchFamily="34" charset="0"/>
              </a:rPr>
              <a:t>Pro Forma Analysis</a:t>
            </a:r>
          </a:p>
        </p:txBody>
      </p:sp>
      <p:sp>
        <p:nvSpPr>
          <p:cNvPr id="9" name="Content Placeholder 8"/>
          <p:cNvSpPr>
            <a:spLocks noGrp="1"/>
          </p:cNvSpPr>
          <p:nvPr>
            <p:ph sz="half" idx="2"/>
          </p:nvPr>
        </p:nvSpPr>
        <p:spPr>
          <a:xfrm>
            <a:off x="1007545" y="1343094"/>
            <a:ext cx="7467600" cy="2657406"/>
          </a:xfrm>
        </p:spPr>
        <p:txBody>
          <a:bodyPr/>
          <a:lstStyle/>
          <a:p>
            <a:pPr>
              <a:buFont typeface="Wingdings" panose="05000000000000000000" pitchFamily="2" charset="2"/>
              <a:buChar char="§"/>
            </a:pPr>
            <a:r>
              <a:rPr lang="en-US" sz="3600" dirty="0">
                <a:solidFill>
                  <a:schemeClr val="bg1"/>
                </a:solidFill>
                <a:effectLst/>
                <a:latin typeface="Arial" panose="020B0604020202020204" pitchFamily="34" charset="0"/>
                <a:cs typeface="Arial" panose="020B0604020202020204" pitchFamily="34" charset="0"/>
              </a:rPr>
              <a:t>Life-Cycle Costs</a:t>
            </a:r>
          </a:p>
          <a:p>
            <a:pPr>
              <a:buFont typeface="Wingdings" panose="05000000000000000000" pitchFamily="2" charset="2"/>
              <a:buChar char="§"/>
            </a:pPr>
            <a:r>
              <a:rPr lang="en-US" sz="3600" dirty="0">
                <a:solidFill>
                  <a:schemeClr val="bg1"/>
                </a:solidFill>
                <a:effectLst/>
                <a:latin typeface="Arial" panose="020B0604020202020204" pitchFamily="34" charset="0"/>
                <a:cs typeface="Arial" panose="020B0604020202020204" pitchFamily="34" charset="0"/>
              </a:rPr>
              <a:t>Return On Investment</a:t>
            </a:r>
          </a:p>
          <a:p>
            <a:pPr>
              <a:buFont typeface="Wingdings" panose="05000000000000000000" pitchFamily="2" charset="2"/>
              <a:buChar char="§"/>
            </a:pPr>
            <a:r>
              <a:rPr lang="en-US" sz="3600" dirty="0">
                <a:solidFill>
                  <a:schemeClr val="bg1"/>
                </a:solidFill>
                <a:effectLst/>
                <a:latin typeface="Arial" panose="020B0604020202020204" pitchFamily="34" charset="0"/>
                <a:cs typeface="Arial" panose="020B0604020202020204" pitchFamily="34" charset="0"/>
              </a:rPr>
              <a:t>Risk Analysis</a:t>
            </a:r>
          </a:p>
        </p:txBody>
      </p:sp>
      <p:sp>
        <p:nvSpPr>
          <p:cNvPr id="11" name="U-Turn Arrow 10"/>
          <p:cNvSpPr/>
          <p:nvPr/>
        </p:nvSpPr>
        <p:spPr>
          <a:xfrm rot="5400000">
            <a:off x="5601044" y="3392745"/>
            <a:ext cx="3593460" cy="1968451"/>
          </a:xfrm>
          <a:prstGeom prst="uturnArrow">
            <a:avLst>
              <a:gd name="adj1" fmla="val 15000"/>
              <a:gd name="adj2" fmla="val 25000"/>
              <a:gd name="adj3" fmla="val 25000"/>
              <a:gd name="adj4" fmla="val 43750"/>
              <a:gd name="adj5" fmla="val 75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ontent Placeholder 8"/>
          <p:cNvSpPr>
            <a:spLocks noGrp="1"/>
          </p:cNvSpPr>
          <p:nvPr>
            <p:ph sz="half" idx="2"/>
          </p:nvPr>
        </p:nvSpPr>
        <p:spPr>
          <a:xfrm>
            <a:off x="3169777" y="5101540"/>
            <a:ext cx="3684017" cy="1143000"/>
          </a:xfrm>
        </p:spPr>
        <p:txBody>
          <a:bodyPr>
            <a:noAutofit/>
          </a:bodyPr>
          <a:lstStyle/>
          <a:p>
            <a:pPr algn="ctr">
              <a:buNone/>
            </a:pPr>
            <a:r>
              <a:rPr lang="en-US" sz="2800" dirty="0">
                <a:solidFill>
                  <a:srgbClr val="FFFF00"/>
                </a:solidFill>
                <a:latin typeface="Arial" panose="020B0604020202020204" pitchFamily="34" charset="0"/>
                <a:cs typeface="Arial" panose="020B0604020202020204" pitchFamily="34" charset="0"/>
              </a:rPr>
              <a:t>ADJUST DESIGN </a:t>
            </a:r>
          </a:p>
          <a:p>
            <a:pPr marL="55563" indent="12700" algn="ctr">
              <a:buNone/>
            </a:pPr>
            <a:r>
              <a:rPr lang="en-US" sz="2800" dirty="0">
                <a:solidFill>
                  <a:srgbClr val="FFFF00"/>
                </a:solidFill>
                <a:latin typeface="Arial" panose="020B0604020202020204" pitchFamily="34" charset="0"/>
                <a:cs typeface="Arial" panose="020B0604020202020204" pitchFamily="34" charset="0"/>
              </a:rPr>
              <a:t>&amp;</a:t>
            </a:r>
          </a:p>
          <a:p>
            <a:pPr marL="12700" indent="14288" algn="ctr">
              <a:buNone/>
            </a:pPr>
            <a:r>
              <a:rPr lang="en-US" sz="2800" dirty="0">
                <a:solidFill>
                  <a:srgbClr val="FFFF00"/>
                </a:solidFill>
                <a:latin typeface="Arial" panose="020B0604020202020204" pitchFamily="34" charset="0"/>
                <a:cs typeface="Arial" panose="020B0604020202020204" pitchFamily="34" charset="0"/>
              </a:rPr>
              <a:t>REPEAT AS NECESSARY</a:t>
            </a:r>
          </a:p>
        </p:txBody>
      </p:sp>
      <p:sp>
        <p:nvSpPr>
          <p:cNvPr id="3" name="Bent Arrow 2"/>
          <p:cNvSpPr/>
          <p:nvPr/>
        </p:nvSpPr>
        <p:spPr>
          <a:xfrm rot="16200000">
            <a:off x="1248011" y="3737710"/>
            <a:ext cx="2038397" cy="2002187"/>
          </a:xfrm>
          <a:prstGeom prst="bentArrow">
            <a:avLst>
              <a:gd name="adj1" fmla="val 14843"/>
              <a:gd name="adj2" fmla="val 25000"/>
              <a:gd name="adj3" fmla="val 25000"/>
              <a:gd name="adj4" fmla="val 4375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625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8027" y="1473715"/>
            <a:ext cx="7391400" cy="1815882"/>
          </a:xfrm>
          <a:prstGeom prst="rect">
            <a:avLst/>
          </a:prstGeom>
        </p:spPr>
        <p:txBody>
          <a:bodyPr wrap="square">
            <a:spAutoFit/>
          </a:bodyPr>
          <a:lstStyle/>
          <a:p>
            <a:pPr>
              <a:spcAft>
                <a:spcPts val="1200"/>
              </a:spcAft>
            </a:pPr>
            <a:r>
              <a:rPr lang="en-US" sz="2800" dirty="0">
                <a:latin typeface="Gill Sans MT" panose="020B0502020104020203" pitchFamily="34" charset="77"/>
                <a:cs typeface="Arial" panose="020B0604020202020204" pitchFamily="34" charset="0"/>
              </a:rPr>
              <a:t>“Choosing the location of a composting facility is perhaps the most consequential decision one can make regarding the sustainability of the composting efforts.” </a:t>
            </a:r>
            <a:endParaRPr lang="en-US" altLang="en-US" sz="2800" dirty="0">
              <a:latin typeface="Gill Sans MT" panose="020B0502020104020203" pitchFamily="34" charset="77"/>
              <a:ea typeface="Arial" charset="0"/>
              <a:cs typeface="Arial" panose="020B0604020202020204" pitchFamily="34" charset="0"/>
            </a:endParaRPr>
          </a:p>
        </p:txBody>
      </p:sp>
      <p:sp>
        <p:nvSpPr>
          <p:cNvPr id="2" name="TextBox 1">
            <a:extLst>
              <a:ext uri="{FF2B5EF4-FFF2-40B4-BE49-F238E27FC236}">
                <a16:creationId xmlns:a16="http://schemas.microsoft.com/office/drawing/2014/main" id="{E86A1A33-9E3D-5C4F-A218-5A71E9E08117}"/>
              </a:ext>
            </a:extLst>
          </p:cNvPr>
          <p:cNvSpPr txBox="1"/>
          <p:nvPr/>
        </p:nvSpPr>
        <p:spPr>
          <a:xfrm>
            <a:off x="5522643" y="3568404"/>
            <a:ext cx="2795958" cy="646331"/>
          </a:xfrm>
          <a:prstGeom prst="rect">
            <a:avLst/>
          </a:prstGeom>
          <a:noFill/>
        </p:spPr>
        <p:txBody>
          <a:bodyPr wrap="none" rtlCol="0">
            <a:spAutoFit/>
          </a:bodyPr>
          <a:lstStyle/>
          <a:p>
            <a:r>
              <a:rPr lang="en-US" dirty="0">
                <a:latin typeface="Gill Sans MT" panose="020B0502020104020203" pitchFamily="34" charset="77"/>
                <a:cs typeface="Arial" panose="020B0604020202020204" pitchFamily="34" charset="0"/>
              </a:rPr>
              <a:t>Chapter 10</a:t>
            </a:r>
          </a:p>
          <a:p>
            <a:r>
              <a:rPr lang="en-US" dirty="0">
                <a:latin typeface="Gill Sans MT" panose="020B0502020104020203" pitchFamily="34" charset="77"/>
                <a:cs typeface="Arial" panose="020B0604020202020204" pitchFamily="34" charset="0"/>
              </a:rPr>
              <a:t>The Composting Handbook</a:t>
            </a:r>
          </a:p>
        </p:txBody>
      </p:sp>
    </p:spTree>
    <p:extLst>
      <p:ext uri="{BB962C8B-B14F-4D97-AF65-F5344CB8AC3E}">
        <p14:creationId xmlns:p14="http://schemas.microsoft.com/office/powerpoint/2010/main" val="3762421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ctrTitle" idx="4294967295"/>
          </p:nvPr>
        </p:nvSpPr>
        <p:spPr>
          <a:xfrm>
            <a:off x="0" y="1"/>
            <a:ext cx="9144000" cy="1033670"/>
          </a:xfrm>
        </p:spPr>
        <p:txBody>
          <a:bodyPr/>
          <a:lstStyle/>
          <a:p>
            <a:pPr algn="ctr" eaLnBrk="1" hangingPunct="1"/>
            <a:r>
              <a:rPr lang="en-US" sz="4200" dirty="0">
                <a:solidFill>
                  <a:srgbClr val="FFFF00"/>
                </a:solidFill>
                <a:effectLst/>
                <a:latin typeface="Arial" panose="020B0604020202020204" pitchFamily="34" charset="0"/>
                <a:cs typeface="Arial" panose="020B0604020202020204" pitchFamily="34" charset="0"/>
              </a:rPr>
              <a:t>Site Selection &amp; Facility Design</a:t>
            </a:r>
          </a:p>
        </p:txBody>
      </p:sp>
      <p:graphicFrame>
        <p:nvGraphicFramePr>
          <p:cNvPr id="8" name="Diagram 7"/>
          <p:cNvGraphicFramePr/>
          <p:nvPr/>
        </p:nvGraphicFramePr>
        <p:xfrm>
          <a:off x="457200" y="762000"/>
          <a:ext cx="8305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p:cNvGrpSpPr/>
          <p:nvPr/>
        </p:nvGrpSpPr>
        <p:grpSpPr>
          <a:xfrm>
            <a:off x="1273815" y="1576650"/>
            <a:ext cx="6248400" cy="3657600"/>
            <a:chOff x="1219200" y="1600200"/>
            <a:chExt cx="6248400" cy="3657600"/>
          </a:xfrm>
        </p:grpSpPr>
        <p:cxnSp>
          <p:nvCxnSpPr>
            <p:cNvPr id="7" name="Straight Arrow Connector 6"/>
            <p:cNvCxnSpPr/>
            <p:nvPr/>
          </p:nvCxnSpPr>
          <p:spPr>
            <a:xfrm>
              <a:off x="2514600" y="2895600"/>
              <a:ext cx="4800600" cy="9906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828800" y="2514600"/>
              <a:ext cx="1371600" cy="25908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76400" y="1828800"/>
              <a:ext cx="4114800" cy="18288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800600" y="1600200"/>
              <a:ext cx="762000" cy="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28800" y="5181600"/>
              <a:ext cx="5638800" cy="762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514600" y="2743200"/>
              <a:ext cx="3962400" cy="762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219200" y="4114800"/>
              <a:ext cx="152400" cy="6096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371600" y="3048000"/>
              <a:ext cx="152400" cy="6096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362200" y="2133600"/>
              <a:ext cx="1676400" cy="5334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876800" y="2057400"/>
              <a:ext cx="1371600" cy="5334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276600" y="2362200"/>
              <a:ext cx="4114800" cy="12192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362200" y="3124200"/>
              <a:ext cx="5029200" cy="17526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676400" y="3124200"/>
              <a:ext cx="533400" cy="16764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828800" y="1981200"/>
              <a:ext cx="4114800" cy="3124200"/>
            </a:xfrm>
            <a:prstGeom prst="straightConnector1">
              <a:avLst/>
            </a:prstGeom>
            <a:ln w="50800">
              <a:solidFill>
                <a:srgbClr val="FFFF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665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534204"/>
            <a:ext cx="7543800" cy="840243"/>
          </a:xfrm>
        </p:spPr>
        <p:txBody>
          <a:bodyPr/>
          <a:lstStyle/>
          <a:p>
            <a:r>
              <a:rPr lang="en-US" sz="4200" b="0" dirty="0">
                <a:solidFill>
                  <a:srgbClr val="FFFF00"/>
                </a:solidFill>
              </a:rPr>
              <a:t>Site Selection</a:t>
            </a:r>
            <a:endParaRPr lang="en-US" sz="4200" b="0" dirty="0"/>
          </a:p>
        </p:txBody>
      </p:sp>
      <p:sp>
        <p:nvSpPr>
          <p:cNvPr id="3" name="Content Placeholder 2"/>
          <p:cNvSpPr>
            <a:spLocks noGrp="1"/>
          </p:cNvSpPr>
          <p:nvPr>
            <p:ph idx="1"/>
          </p:nvPr>
        </p:nvSpPr>
        <p:spPr>
          <a:xfrm>
            <a:off x="777240" y="1656039"/>
            <a:ext cx="7543800" cy="4083857"/>
          </a:xfrm>
        </p:spPr>
        <p:txBody>
          <a:bodyPr>
            <a:normAutofit/>
          </a:bodyPr>
          <a:lstStyle/>
          <a:p>
            <a:pPr>
              <a:spcAft>
                <a:spcPts val="600"/>
              </a:spcAft>
            </a:pPr>
            <a:r>
              <a:rPr lang="en-US" b="1" dirty="0"/>
              <a:t>Question #1</a:t>
            </a:r>
            <a:r>
              <a:rPr lang="en-US" dirty="0"/>
              <a:t>:  Is it even possible to develop a compost facility at the target site?</a:t>
            </a:r>
          </a:p>
          <a:p>
            <a:pPr>
              <a:spcAft>
                <a:spcPts val="600"/>
              </a:spcAft>
            </a:pPr>
            <a:r>
              <a:rPr lang="en-US" b="1" dirty="0"/>
              <a:t>Question #2:  </a:t>
            </a:r>
            <a:r>
              <a:rPr lang="en-US" dirty="0"/>
              <a:t>What level of BMP compliance will be required?</a:t>
            </a:r>
          </a:p>
          <a:p>
            <a:pPr>
              <a:spcAft>
                <a:spcPts val="600"/>
              </a:spcAft>
            </a:pPr>
            <a:r>
              <a:rPr lang="en-US" b="1" dirty="0"/>
              <a:t>Question #3: </a:t>
            </a:r>
            <a:r>
              <a:rPr lang="en-US" dirty="0"/>
              <a:t>How many TPY can processed?</a:t>
            </a:r>
          </a:p>
          <a:p>
            <a:pPr>
              <a:spcAft>
                <a:spcPts val="600"/>
              </a:spcAft>
            </a:pPr>
            <a:r>
              <a:rPr lang="en-US" b="1" dirty="0"/>
              <a:t>Question #4:  </a:t>
            </a:r>
            <a:r>
              <a:rPr lang="en-US" dirty="0"/>
              <a:t>Can a good business case be made?</a:t>
            </a:r>
          </a:p>
        </p:txBody>
      </p:sp>
      <p:sp>
        <p:nvSpPr>
          <p:cNvPr id="4" name="Title 1"/>
          <p:cNvSpPr txBox="1">
            <a:spLocks/>
          </p:cNvSpPr>
          <p:nvPr/>
        </p:nvSpPr>
        <p:spPr>
          <a:xfrm>
            <a:off x="857212" y="544215"/>
            <a:ext cx="7543800" cy="840243"/>
          </a:xfrm>
          <a:prstGeom prst="rect">
            <a:avLst/>
          </a:prstGeom>
        </p:spPr>
        <p:txBody>
          <a:bodyPr vert="horz" lIns="91440" tIns="45720" rIns="91440" bIns="45720" rtlCol="0" anchor="b">
            <a:noAutofit/>
          </a:bodyPr>
          <a:lstStyle>
            <a:lvl1pPr algn="ctr" rtl="0" eaLnBrk="0" fontAlgn="base" hangingPunct="0">
              <a:spcBef>
                <a:spcPct val="0"/>
              </a:spcBef>
              <a:spcAft>
                <a:spcPct val="0"/>
              </a:spcAft>
              <a:defRPr sz="4000" b="1" i="0" kern="1200" baseline="0">
                <a:solidFill>
                  <a:srgbClr val="FFFF00"/>
                </a:solidFill>
                <a:effectLst/>
                <a:latin typeface="Arial"/>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r>
              <a:rPr lang="en-US" sz="4200" b="0" dirty="0"/>
              <a:t>Site </a:t>
            </a:r>
            <a:r>
              <a:rPr lang="en-US" sz="4200" b="0" strike="sngStrike" dirty="0"/>
              <a:t>Selection</a:t>
            </a:r>
            <a:r>
              <a:rPr lang="en-US" sz="4200" b="0" dirty="0"/>
              <a:t> EVALUATION</a:t>
            </a:r>
          </a:p>
        </p:txBody>
      </p:sp>
    </p:spTree>
    <p:extLst>
      <p:ext uri="{BB962C8B-B14F-4D97-AF65-F5344CB8AC3E}">
        <p14:creationId xmlns:p14="http://schemas.microsoft.com/office/powerpoint/2010/main" val="27211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BE5D04-648B-9AC4-7622-5FB94F2BE6F4}"/>
              </a:ext>
            </a:extLst>
          </p:cNvPr>
          <p:cNvSpPr>
            <a:spLocks noGrp="1"/>
          </p:cNvSpPr>
          <p:nvPr>
            <p:ph type="title"/>
          </p:nvPr>
        </p:nvSpPr>
        <p:spPr>
          <a:xfrm>
            <a:off x="677916" y="440699"/>
            <a:ext cx="8466083" cy="480060"/>
          </a:xfrm>
        </p:spPr>
        <p:txBody>
          <a:bodyPr>
            <a:normAutofit fontScale="90000"/>
          </a:bodyPr>
          <a:lstStyle/>
          <a:p>
            <a:r>
              <a:rPr lang="en-US" b="1" dirty="0">
                <a:solidFill>
                  <a:schemeClr val="tx1"/>
                </a:solidFill>
                <a:latin typeface="Gill Sans MT" panose="020B0502020104020203" pitchFamily="34" charset="77"/>
                <a:cs typeface="Arial" panose="020B0604020202020204" pitchFamily="34" charset="0"/>
              </a:rPr>
              <a:t>Composting Comparisons</a:t>
            </a:r>
          </a:p>
        </p:txBody>
      </p:sp>
      <p:sp>
        <p:nvSpPr>
          <p:cNvPr id="6" name="TextBox 5">
            <a:extLst>
              <a:ext uri="{FF2B5EF4-FFF2-40B4-BE49-F238E27FC236}">
                <a16:creationId xmlns:a16="http://schemas.microsoft.com/office/drawing/2014/main" id="{675BD662-977F-5D01-063A-B73CBE4B9E1D}"/>
              </a:ext>
            </a:extLst>
          </p:cNvPr>
          <p:cNvSpPr txBox="1"/>
          <p:nvPr/>
        </p:nvSpPr>
        <p:spPr>
          <a:xfrm>
            <a:off x="2487644" y="2287773"/>
            <a:ext cx="898488"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In Vessel</a:t>
            </a:r>
          </a:p>
        </p:txBody>
      </p:sp>
      <p:sp>
        <p:nvSpPr>
          <p:cNvPr id="7" name="TextBox 6">
            <a:extLst>
              <a:ext uri="{FF2B5EF4-FFF2-40B4-BE49-F238E27FC236}">
                <a16:creationId xmlns:a16="http://schemas.microsoft.com/office/drawing/2014/main" id="{1DA561F5-E84B-CDD7-8A61-B7AA2B0EFB5D}"/>
              </a:ext>
            </a:extLst>
          </p:cNvPr>
          <p:cNvSpPr txBox="1"/>
          <p:nvPr/>
        </p:nvSpPr>
        <p:spPr>
          <a:xfrm>
            <a:off x="5761198" y="2285057"/>
            <a:ext cx="1049885"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Turned Windrow</a:t>
            </a:r>
          </a:p>
        </p:txBody>
      </p:sp>
      <p:grpSp>
        <p:nvGrpSpPr>
          <p:cNvPr id="8" name="Group 7">
            <a:extLst>
              <a:ext uri="{FF2B5EF4-FFF2-40B4-BE49-F238E27FC236}">
                <a16:creationId xmlns:a16="http://schemas.microsoft.com/office/drawing/2014/main" id="{BE6D1672-1F1C-DA48-8617-8ECD68DBE34F}"/>
              </a:ext>
            </a:extLst>
          </p:cNvPr>
          <p:cNvGrpSpPr/>
          <p:nvPr/>
        </p:nvGrpSpPr>
        <p:grpSpPr>
          <a:xfrm>
            <a:off x="1070524" y="1720394"/>
            <a:ext cx="7351118" cy="776244"/>
            <a:chOff x="-979413" y="1185858"/>
            <a:chExt cx="9198324" cy="1034991"/>
          </a:xfrm>
        </p:grpSpPr>
        <p:sp>
          <p:nvSpPr>
            <p:cNvPr id="9" name="Left-Right Arrow 8">
              <a:extLst>
                <a:ext uri="{FF2B5EF4-FFF2-40B4-BE49-F238E27FC236}">
                  <a16:creationId xmlns:a16="http://schemas.microsoft.com/office/drawing/2014/main" id="{12B12AE9-EB1F-6370-9574-E3A9888D4658}"/>
                </a:ext>
              </a:extLst>
            </p:cNvPr>
            <p:cNvSpPr/>
            <p:nvPr/>
          </p:nvSpPr>
          <p:spPr bwMode="auto">
            <a:xfrm>
              <a:off x="457200" y="1644898"/>
              <a:ext cx="7723163" cy="520505"/>
            </a:xfrm>
            <a:prstGeom prst="leftRightArrow">
              <a:avLst>
                <a:gd name="adj1" fmla="val 16216"/>
                <a:gd name="adj2" fmla="val 66216"/>
              </a:avLst>
            </a:prstGeom>
            <a:gradFill>
              <a:gsLst>
                <a:gs pos="99000">
                  <a:srgbClr val="FF0000"/>
                </a:gs>
                <a:gs pos="3000">
                  <a:schemeClr val="accent1">
                    <a:lumMod val="45000"/>
                    <a:lumOff val="55000"/>
                  </a:schemeClr>
                </a:gs>
                <a:gs pos="28000">
                  <a:schemeClr val="accent1">
                    <a:lumMod val="45000"/>
                    <a:lumOff val="55000"/>
                  </a:schemeClr>
                </a:gs>
                <a:gs pos="54000">
                  <a:schemeClr val="accent1">
                    <a:lumMod val="30000"/>
                    <a:lumOff val="70000"/>
                  </a:schemeClr>
                </a:gs>
              </a:gsLst>
              <a:lin ang="10800000" scaled="0"/>
            </a:gradFill>
            <a:ln w="9525" cap="flat" cmpd="sng" algn="ctr">
              <a:solidFill>
                <a:srgbClr val="002060"/>
              </a:solid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defTabSz="685800" fontAlgn="base">
                <a:spcBef>
                  <a:spcPct val="0"/>
                </a:spcBef>
                <a:spcAft>
                  <a:spcPct val="0"/>
                </a:spcAft>
              </a:pPr>
              <a:endParaRPr lang="en-US" sz="900" u="sng" dirty="0">
                <a:solidFill>
                  <a:prstClr val="black"/>
                </a:solidFill>
                <a:latin typeface="Gill Sans MT" panose="020B0502020104020203" pitchFamily="34" charset="77"/>
                <a:ea typeface="ＭＳ Ｐゴシック" charset="-128"/>
                <a:cs typeface="Arial" panose="020B0604020202020204" pitchFamily="34" charset="0"/>
              </a:endParaRPr>
            </a:p>
          </p:txBody>
        </p:sp>
        <p:sp>
          <p:nvSpPr>
            <p:cNvPr id="10" name="TextBox 9">
              <a:extLst>
                <a:ext uri="{FF2B5EF4-FFF2-40B4-BE49-F238E27FC236}">
                  <a16:creationId xmlns:a16="http://schemas.microsoft.com/office/drawing/2014/main" id="{8AA51E28-BBAD-8A99-FB6F-D29554FBFE19}"/>
                </a:ext>
              </a:extLst>
            </p:cNvPr>
            <p:cNvSpPr txBox="1"/>
            <p:nvPr/>
          </p:nvSpPr>
          <p:spPr>
            <a:xfrm>
              <a:off x="457201" y="1185858"/>
              <a:ext cx="1776344" cy="492442"/>
            </a:xfrm>
            <a:prstGeom prst="rect">
              <a:avLst/>
            </a:prstGeom>
            <a:noFill/>
          </p:spPr>
          <p:txBody>
            <a:bodyPr wrap="none" rtlCol="0">
              <a:spAutoFit/>
            </a:bodyPr>
            <a:lstStyle/>
            <a:p>
              <a:pPr defTabSz="685800" fontAlgn="base">
                <a:spcBef>
                  <a:spcPct val="0"/>
                </a:spcBef>
                <a:spcAft>
                  <a:spcPct val="0"/>
                </a:spcAft>
              </a:pPr>
              <a:r>
                <a:rPr lang="en-US" dirty="0">
                  <a:solidFill>
                    <a:prstClr val="black"/>
                  </a:solidFill>
                  <a:latin typeface="Gill Sans MT" panose="020B0502020104020203" pitchFamily="34" charset="77"/>
                  <a:ea typeface="ＭＳ Ｐゴシック" charset="-128"/>
                  <a:cs typeface="Arial" panose="020B0604020202020204" pitchFamily="34" charset="0"/>
                </a:rPr>
                <a:t>Higher $/Ton</a:t>
              </a:r>
            </a:p>
          </p:txBody>
        </p:sp>
        <p:sp>
          <p:nvSpPr>
            <p:cNvPr id="11" name="TextBox 10">
              <a:extLst>
                <a:ext uri="{FF2B5EF4-FFF2-40B4-BE49-F238E27FC236}">
                  <a16:creationId xmlns:a16="http://schemas.microsoft.com/office/drawing/2014/main" id="{C807D572-8949-1C94-1417-0C6DB8EB1369}"/>
                </a:ext>
              </a:extLst>
            </p:cNvPr>
            <p:cNvSpPr txBox="1"/>
            <p:nvPr/>
          </p:nvSpPr>
          <p:spPr>
            <a:xfrm>
              <a:off x="6483244" y="1204961"/>
              <a:ext cx="1735667" cy="492442"/>
            </a:xfrm>
            <a:prstGeom prst="rect">
              <a:avLst/>
            </a:prstGeom>
            <a:noFill/>
          </p:spPr>
          <p:txBody>
            <a:bodyPr wrap="none" rtlCol="0">
              <a:spAutoFit/>
            </a:bodyPr>
            <a:lstStyle/>
            <a:p>
              <a:pPr algn="r" defTabSz="685800" fontAlgn="base">
                <a:spcBef>
                  <a:spcPct val="0"/>
                </a:spcBef>
                <a:spcAft>
                  <a:spcPct val="0"/>
                </a:spcAft>
              </a:pPr>
              <a:r>
                <a:rPr lang="en-US" dirty="0">
                  <a:solidFill>
                    <a:prstClr val="black"/>
                  </a:solidFill>
                  <a:latin typeface="Gill Sans MT" panose="020B0502020104020203" pitchFamily="34" charset="77"/>
                  <a:ea typeface="ＭＳ Ｐゴシック" charset="-128"/>
                  <a:cs typeface="Arial" panose="020B0604020202020204" pitchFamily="34" charset="0"/>
                </a:rPr>
                <a:t>Lower $/Ton</a:t>
              </a:r>
            </a:p>
          </p:txBody>
        </p:sp>
        <p:sp>
          <p:nvSpPr>
            <p:cNvPr id="12" name="TextBox 11">
              <a:extLst>
                <a:ext uri="{FF2B5EF4-FFF2-40B4-BE49-F238E27FC236}">
                  <a16:creationId xmlns:a16="http://schemas.microsoft.com/office/drawing/2014/main" id="{83CE6D89-D60A-2B8F-80EB-7DDE932F5229}"/>
                </a:ext>
              </a:extLst>
            </p:cNvPr>
            <p:cNvSpPr txBox="1"/>
            <p:nvPr/>
          </p:nvSpPr>
          <p:spPr>
            <a:xfrm>
              <a:off x="-979413" y="1482185"/>
              <a:ext cx="1109293" cy="738664"/>
            </a:xfrm>
            <a:prstGeom prst="rect">
              <a:avLst/>
            </a:prstGeom>
            <a:noFill/>
          </p:spPr>
          <p:txBody>
            <a:bodyPr wrap="none" rtlCol="0">
              <a:spAutoFit/>
            </a:bodyPr>
            <a:lstStyle/>
            <a:p>
              <a:pPr defTabSz="685800" fontAlgn="base">
                <a:spcBef>
                  <a:spcPct val="0"/>
                </a:spcBef>
                <a:spcAft>
                  <a:spcPct val="0"/>
                </a:spcAft>
              </a:pPr>
              <a:r>
                <a:rPr lang="en-US" sz="1500" b="1" dirty="0">
                  <a:solidFill>
                    <a:prstClr val="black"/>
                  </a:solidFill>
                  <a:latin typeface="Gill Sans MT" panose="020B0502020104020203" pitchFamily="34" charset="77"/>
                  <a:ea typeface="ＭＳ Ｐゴシック" charset="-128"/>
                  <a:cs typeface="Arial" panose="020B0604020202020204" pitchFamily="34" charset="0"/>
                </a:rPr>
                <a:t>Capital </a:t>
              </a:r>
            </a:p>
            <a:p>
              <a:pPr algn="ctr" defTabSz="685800" fontAlgn="base">
                <a:spcBef>
                  <a:spcPct val="0"/>
                </a:spcBef>
                <a:spcAft>
                  <a:spcPct val="0"/>
                </a:spcAft>
              </a:pPr>
              <a:r>
                <a:rPr lang="en-US" sz="1500" b="1" dirty="0">
                  <a:solidFill>
                    <a:prstClr val="black"/>
                  </a:solidFill>
                  <a:latin typeface="Gill Sans MT" panose="020B0502020104020203" pitchFamily="34" charset="77"/>
                  <a:ea typeface="ＭＳ Ｐゴシック" charset="-128"/>
                  <a:cs typeface="Arial" panose="020B0604020202020204" pitchFamily="34" charset="0"/>
                </a:rPr>
                <a:t>Cost</a:t>
              </a:r>
            </a:p>
          </p:txBody>
        </p:sp>
      </p:grpSp>
      <p:grpSp>
        <p:nvGrpSpPr>
          <p:cNvPr id="13" name="Group 12">
            <a:extLst>
              <a:ext uri="{FF2B5EF4-FFF2-40B4-BE49-F238E27FC236}">
                <a16:creationId xmlns:a16="http://schemas.microsoft.com/office/drawing/2014/main" id="{E4A83BBF-7998-2313-E477-D786E2B5D5D3}"/>
              </a:ext>
            </a:extLst>
          </p:cNvPr>
          <p:cNvGrpSpPr/>
          <p:nvPr/>
        </p:nvGrpSpPr>
        <p:grpSpPr>
          <a:xfrm>
            <a:off x="901005" y="2818850"/>
            <a:ext cx="7585969" cy="795768"/>
            <a:chOff x="-1191530" y="2257611"/>
            <a:chExt cx="9492189" cy="1061025"/>
          </a:xfrm>
        </p:grpSpPr>
        <p:sp>
          <p:nvSpPr>
            <p:cNvPr id="14" name="TextBox 13">
              <a:extLst>
                <a:ext uri="{FF2B5EF4-FFF2-40B4-BE49-F238E27FC236}">
                  <a16:creationId xmlns:a16="http://schemas.microsoft.com/office/drawing/2014/main" id="{6259E01C-9041-E74C-F24E-5C3D4549A0A4}"/>
                </a:ext>
              </a:extLst>
            </p:cNvPr>
            <p:cNvSpPr txBox="1"/>
            <p:nvPr/>
          </p:nvSpPr>
          <p:spPr>
            <a:xfrm>
              <a:off x="440148" y="2258343"/>
              <a:ext cx="1776344" cy="492443"/>
            </a:xfrm>
            <a:prstGeom prst="rect">
              <a:avLst/>
            </a:prstGeom>
            <a:noFill/>
          </p:spPr>
          <p:txBody>
            <a:bodyPr wrap="none" rtlCol="0">
              <a:spAutoFit/>
            </a:bodyPr>
            <a:lstStyle/>
            <a:p>
              <a:pPr defTabSz="685800" fontAlgn="base">
                <a:spcBef>
                  <a:spcPct val="0"/>
                </a:spcBef>
                <a:spcAft>
                  <a:spcPct val="0"/>
                </a:spcAft>
              </a:pPr>
              <a:r>
                <a:rPr lang="en-US" dirty="0">
                  <a:solidFill>
                    <a:prstClr val="black"/>
                  </a:solidFill>
                  <a:latin typeface="Gill Sans MT" panose="020B0502020104020203" pitchFamily="34" charset="77"/>
                  <a:ea typeface="ＭＳ Ｐゴシック" charset="-128"/>
                  <a:cs typeface="Arial" panose="020B0604020202020204" pitchFamily="34" charset="0"/>
                </a:rPr>
                <a:t>Higher $/Ton</a:t>
              </a:r>
            </a:p>
          </p:txBody>
        </p:sp>
        <p:sp>
          <p:nvSpPr>
            <p:cNvPr id="15" name="TextBox 14">
              <a:extLst>
                <a:ext uri="{FF2B5EF4-FFF2-40B4-BE49-F238E27FC236}">
                  <a16:creationId xmlns:a16="http://schemas.microsoft.com/office/drawing/2014/main" id="{891E9711-651B-4B67-F59B-B4BC2D3ECBAB}"/>
                </a:ext>
              </a:extLst>
            </p:cNvPr>
            <p:cNvSpPr txBox="1"/>
            <p:nvPr/>
          </p:nvSpPr>
          <p:spPr>
            <a:xfrm>
              <a:off x="6564992" y="2257611"/>
              <a:ext cx="1735667" cy="492443"/>
            </a:xfrm>
            <a:prstGeom prst="rect">
              <a:avLst/>
            </a:prstGeom>
            <a:noFill/>
          </p:spPr>
          <p:txBody>
            <a:bodyPr wrap="none" rtlCol="0">
              <a:spAutoFit/>
            </a:bodyPr>
            <a:lstStyle/>
            <a:p>
              <a:pPr algn="r" defTabSz="685800" fontAlgn="base">
                <a:spcBef>
                  <a:spcPct val="0"/>
                </a:spcBef>
                <a:spcAft>
                  <a:spcPct val="0"/>
                </a:spcAft>
              </a:pPr>
              <a:r>
                <a:rPr lang="en-US" dirty="0">
                  <a:solidFill>
                    <a:prstClr val="black"/>
                  </a:solidFill>
                  <a:latin typeface="Gill Sans MT" panose="020B0502020104020203" pitchFamily="34" charset="77"/>
                  <a:ea typeface="ＭＳ Ｐゴシック" charset="-128"/>
                  <a:cs typeface="Arial" panose="020B0604020202020204" pitchFamily="34" charset="0"/>
                </a:rPr>
                <a:t>Lower $/Ton</a:t>
              </a:r>
            </a:p>
          </p:txBody>
        </p:sp>
        <p:sp>
          <p:nvSpPr>
            <p:cNvPr id="16" name="TextBox 15">
              <a:extLst>
                <a:ext uri="{FF2B5EF4-FFF2-40B4-BE49-F238E27FC236}">
                  <a16:creationId xmlns:a16="http://schemas.microsoft.com/office/drawing/2014/main" id="{A449BA91-F3F4-FD06-0075-E9EB2C1BC541}"/>
                </a:ext>
              </a:extLst>
            </p:cNvPr>
            <p:cNvSpPr txBox="1"/>
            <p:nvPr/>
          </p:nvSpPr>
          <p:spPr>
            <a:xfrm>
              <a:off x="-1191530" y="2579972"/>
              <a:ext cx="1386416" cy="738664"/>
            </a:xfrm>
            <a:prstGeom prst="rect">
              <a:avLst/>
            </a:prstGeom>
            <a:noFill/>
          </p:spPr>
          <p:txBody>
            <a:bodyPr wrap="none" rtlCol="0">
              <a:spAutoFit/>
            </a:bodyPr>
            <a:lstStyle/>
            <a:p>
              <a:pPr defTabSz="685800" fontAlgn="base">
                <a:spcBef>
                  <a:spcPct val="0"/>
                </a:spcBef>
                <a:spcAft>
                  <a:spcPct val="0"/>
                </a:spcAft>
              </a:pPr>
              <a:r>
                <a:rPr lang="en-US" sz="1500" b="1" dirty="0">
                  <a:solidFill>
                    <a:prstClr val="black"/>
                  </a:solidFill>
                  <a:latin typeface="Gill Sans MT" panose="020B0502020104020203" pitchFamily="34" charset="77"/>
                  <a:ea typeface="ＭＳ Ｐゴシック" charset="-128"/>
                  <a:cs typeface="Arial" panose="020B0604020202020204" pitchFamily="34" charset="0"/>
                </a:rPr>
                <a:t>Operating</a:t>
              </a:r>
            </a:p>
            <a:p>
              <a:pPr algn="ctr" defTabSz="685800" fontAlgn="base">
                <a:spcBef>
                  <a:spcPct val="0"/>
                </a:spcBef>
                <a:spcAft>
                  <a:spcPct val="0"/>
                </a:spcAft>
              </a:pPr>
              <a:r>
                <a:rPr lang="en-US" sz="1500" b="1" dirty="0">
                  <a:solidFill>
                    <a:prstClr val="black"/>
                  </a:solidFill>
                  <a:latin typeface="Gill Sans MT" panose="020B0502020104020203" pitchFamily="34" charset="77"/>
                  <a:ea typeface="ＭＳ Ｐゴシック" charset="-128"/>
                  <a:cs typeface="Arial" panose="020B0604020202020204" pitchFamily="34" charset="0"/>
                </a:rPr>
                <a:t> Cost</a:t>
              </a:r>
            </a:p>
          </p:txBody>
        </p:sp>
      </p:grpSp>
      <p:grpSp>
        <p:nvGrpSpPr>
          <p:cNvPr id="17" name="Group 16">
            <a:extLst>
              <a:ext uri="{FF2B5EF4-FFF2-40B4-BE49-F238E27FC236}">
                <a16:creationId xmlns:a16="http://schemas.microsoft.com/office/drawing/2014/main" id="{FD0C75E3-B3C2-A153-50A1-E70042A3B0CC}"/>
              </a:ext>
            </a:extLst>
          </p:cNvPr>
          <p:cNvGrpSpPr/>
          <p:nvPr/>
        </p:nvGrpSpPr>
        <p:grpSpPr>
          <a:xfrm>
            <a:off x="1122568" y="4155279"/>
            <a:ext cx="7268266" cy="739240"/>
            <a:chOff x="-914293" y="4480891"/>
            <a:chExt cx="9094655" cy="807882"/>
          </a:xfrm>
        </p:grpSpPr>
        <p:sp>
          <p:nvSpPr>
            <p:cNvPr id="18" name="TextBox 17">
              <a:extLst>
                <a:ext uri="{FF2B5EF4-FFF2-40B4-BE49-F238E27FC236}">
                  <a16:creationId xmlns:a16="http://schemas.microsoft.com/office/drawing/2014/main" id="{0AE418F7-92A6-29DD-B169-3B057384FB33}"/>
                </a:ext>
              </a:extLst>
            </p:cNvPr>
            <p:cNvSpPr txBox="1"/>
            <p:nvPr/>
          </p:nvSpPr>
          <p:spPr>
            <a:xfrm>
              <a:off x="375562" y="4480891"/>
              <a:ext cx="2096953" cy="403626"/>
            </a:xfrm>
            <a:prstGeom prst="rect">
              <a:avLst/>
            </a:prstGeom>
            <a:noFill/>
          </p:spPr>
          <p:txBody>
            <a:bodyPr wrap="none" rtlCol="0">
              <a:spAutoFit/>
            </a:bodyPr>
            <a:lstStyle/>
            <a:p>
              <a:pPr defTabSz="685800" fontAlgn="base">
                <a:spcBef>
                  <a:spcPct val="0"/>
                </a:spcBef>
                <a:spcAft>
                  <a:spcPct val="0"/>
                </a:spcAft>
              </a:pPr>
              <a:r>
                <a:rPr lang="en-US" dirty="0">
                  <a:solidFill>
                    <a:prstClr val="black"/>
                  </a:solidFill>
                  <a:latin typeface="Gill Sans MT" panose="020B0502020104020203" pitchFamily="34" charset="77"/>
                  <a:ea typeface="ＭＳ Ｐゴシック" charset="-128"/>
                  <a:cs typeface="Arial" panose="020B0604020202020204" pitchFamily="34" charset="0"/>
                </a:rPr>
                <a:t>More tons/Acre</a:t>
              </a:r>
            </a:p>
          </p:txBody>
        </p:sp>
        <p:sp>
          <p:nvSpPr>
            <p:cNvPr id="19" name="TextBox 18">
              <a:extLst>
                <a:ext uri="{FF2B5EF4-FFF2-40B4-BE49-F238E27FC236}">
                  <a16:creationId xmlns:a16="http://schemas.microsoft.com/office/drawing/2014/main" id="{861A7FF2-BE5D-5144-6685-DA4230F34374}"/>
                </a:ext>
              </a:extLst>
            </p:cNvPr>
            <p:cNvSpPr txBox="1"/>
            <p:nvPr/>
          </p:nvSpPr>
          <p:spPr>
            <a:xfrm>
              <a:off x="6212021" y="4480891"/>
              <a:ext cx="1968341" cy="403626"/>
            </a:xfrm>
            <a:prstGeom prst="rect">
              <a:avLst/>
            </a:prstGeom>
            <a:noFill/>
          </p:spPr>
          <p:txBody>
            <a:bodyPr wrap="none" rtlCol="0">
              <a:spAutoFit/>
            </a:bodyPr>
            <a:lstStyle/>
            <a:p>
              <a:pPr algn="r" defTabSz="685800" fontAlgn="base">
                <a:spcBef>
                  <a:spcPct val="0"/>
                </a:spcBef>
                <a:spcAft>
                  <a:spcPct val="0"/>
                </a:spcAft>
              </a:pPr>
              <a:r>
                <a:rPr lang="en-US" dirty="0">
                  <a:solidFill>
                    <a:prstClr val="black"/>
                  </a:solidFill>
                  <a:latin typeface="Gill Sans MT" panose="020B0502020104020203" pitchFamily="34" charset="77"/>
                  <a:ea typeface="ＭＳ Ｐゴシック" charset="-128"/>
                  <a:cs typeface="Arial" panose="020B0604020202020204" pitchFamily="34" charset="0"/>
                </a:rPr>
                <a:t>Less tons/Acre</a:t>
              </a:r>
            </a:p>
          </p:txBody>
        </p:sp>
        <p:sp>
          <p:nvSpPr>
            <p:cNvPr id="20" name="TextBox 19">
              <a:extLst>
                <a:ext uri="{FF2B5EF4-FFF2-40B4-BE49-F238E27FC236}">
                  <a16:creationId xmlns:a16="http://schemas.microsoft.com/office/drawing/2014/main" id="{3B16989C-AE37-1C50-1C3F-8DBAB4E0EFD7}"/>
                </a:ext>
              </a:extLst>
            </p:cNvPr>
            <p:cNvSpPr txBox="1"/>
            <p:nvPr/>
          </p:nvSpPr>
          <p:spPr>
            <a:xfrm>
              <a:off x="-914293" y="4683333"/>
              <a:ext cx="695616" cy="605440"/>
            </a:xfrm>
            <a:prstGeom prst="rect">
              <a:avLst/>
            </a:prstGeom>
            <a:noFill/>
          </p:spPr>
          <p:txBody>
            <a:bodyPr wrap="none" rtlCol="0">
              <a:spAutoFit/>
            </a:bodyPr>
            <a:lstStyle/>
            <a:p>
              <a:pPr algn="ctr" defTabSz="685800" fontAlgn="base">
                <a:spcBef>
                  <a:spcPct val="0"/>
                </a:spcBef>
                <a:spcAft>
                  <a:spcPct val="0"/>
                </a:spcAft>
              </a:pPr>
              <a:r>
                <a:rPr lang="en-US" sz="1500" b="1" dirty="0">
                  <a:solidFill>
                    <a:prstClr val="black"/>
                  </a:solidFill>
                  <a:latin typeface="Gill Sans MT" panose="020B0502020104020203" pitchFamily="34" charset="77"/>
                  <a:ea typeface="ＭＳ Ｐゴシック" charset="-128"/>
                  <a:cs typeface="Arial" panose="020B0604020202020204" pitchFamily="34" charset="0"/>
                </a:rPr>
                <a:t>Site</a:t>
              </a:r>
            </a:p>
            <a:p>
              <a:pPr algn="ctr" defTabSz="685800" fontAlgn="base">
                <a:spcBef>
                  <a:spcPct val="0"/>
                </a:spcBef>
                <a:spcAft>
                  <a:spcPct val="0"/>
                </a:spcAft>
              </a:pPr>
              <a:r>
                <a:rPr lang="en-US" sz="1500" b="1" dirty="0">
                  <a:solidFill>
                    <a:prstClr val="black"/>
                  </a:solidFill>
                  <a:latin typeface="Gill Sans MT" panose="020B0502020104020203" pitchFamily="34" charset="77"/>
                  <a:ea typeface="ＭＳ Ｐゴシック" charset="-128"/>
                  <a:cs typeface="Arial" panose="020B0604020202020204" pitchFamily="34" charset="0"/>
                </a:rPr>
                <a:t>Size</a:t>
              </a:r>
            </a:p>
          </p:txBody>
        </p:sp>
      </p:grpSp>
      <p:sp>
        <p:nvSpPr>
          <p:cNvPr id="21" name="TextBox 20">
            <a:extLst>
              <a:ext uri="{FF2B5EF4-FFF2-40B4-BE49-F238E27FC236}">
                <a16:creationId xmlns:a16="http://schemas.microsoft.com/office/drawing/2014/main" id="{22DA7D8E-0017-2632-86D0-DF5E2CBFD4FA}"/>
              </a:ext>
            </a:extLst>
          </p:cNvPr>
          <p:cNvSpPr txBox="1"/>
          <p:nvPr/>
        </p:nvSpPr>
        <p:spPr>
          <a:xfrm>
            <a:off x="4129944" y="2306042"/>
            <a:ext cx="887441"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Aerated Static Pile</a:t>
            </a:r>
          </a:p>
        </p:txBody>
      </p:sp>
      <p:sp>
        <p:nvSpPr>
          <p:cNvPr id="22" name="TextBox 21">
            <a:extLst>
              <a:ext uri="{FF2B5EF4-FFF2-40B4-BE49-F238E27FC236}">
                <a16:creationId xmlns:a16="http://schemas.microsoft.com/office/drawing/2014/main" id="{B6612263-A40A-F894-EFEF-5AC2C19DC866}"/>
              </a:ext>
            </a:extLst>
          </p:cNvPr>
          <p:cNvSpPr txBox="1"/>
          <p:nvPr/>
        </p:nvSpPr>
        <p:spPr>
          <a:xfrm>
            <a:off x="2512676" y="3523565"/>
            <a:ext cx="898488"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In Vessel</a:t>
            </a:r>
          </a:p>
        </p:txBody>
      </p:sp>
      <p:sp>
        <p:nvSpPr>
          <p:cNvPr id="23" name="TextBox 22">
            <a:extLst>
              <a:ext uri="{FF2B5EF4-FFF2-40B4-BE49-F238E27FC236}">
                <a16:creationId xmlns:a16="http://schemas.microsoft.com/office/drawing/2014/main" id="{A234B6D4-638B-0B88-6E37-7505DD6C1F56}"/>
              </a:ext>
            </a:extLst>
          </p:cNvPr>
          <p:cNvSpPr txBox="1"/>
          <p:nvPr/>
        </p:nvSpPr>
        <p:spPr>
          <a:xfrm>
            <a:off x="4985272" y="3506112"/>
            <a:ext cx="1049885"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Turned Windrow</a:t>
            </a:r>
          </a:p>
        </p:txBody>
      </p:sp>
      <p:sp>
        <p:nvSpPr>
          <p:cNvPr id="24" name="TextBox 23">
            <a:extLst>
              <a:ext uri="{FF2B5EF4-FFF2-40B4-BE49-F238E27FC236}">
                <a16:creationId xmlns:a16="http://schemas.microsoft.com/office/drawing/2014/main" id="{0F83617E-6A6D-D044-EE30-E54B7E960730}"/>
              </a:ext>
            </a:extLst>
          </p:cNvPr>
          <p:cNvSpPr txBox="1"/>
          <p:nvPr/>
        </p:nvSpPr>
        <p:spPr>
          <a:xfrm>
            <a:off x="4442542" y="3512804"/>
            <a:ext cx="887441"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Aerated Static Pile</a:t>
            </a:r>
          </a:p>
        </p:txBody>
      </p:sp>
      <p:sp>
        <p:nvSpPr>
          <p:cNvPr id="25" name="TextBox 24">
            <a:extLst>
              <a:ext uri="{FF2B5EF4-FFF2-40B4-BE49-F238E27FC236}">
                <a16:creationId xmlns:a16="http://schemas.microsoft.com/office/drawing/2014/main" id="{01211E05-E5CE-6F3B-92C7-C193AB131B47}"/>
              </a:ext>
            </a:extLst>
          </p:cNvPr>
          <p:cNvSpPr txBox="1"/>
          <p:nvPr/>
        </p:nvSpPr>
        <p:spPr>
          <a:xfrm>
            <a:off x="2487644" y="4885381"/>
            <a:ext cx="898488"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In Vessel</a:t>
            </a:r>
          </a:p>
        </p:txBody>
      </p:sp>
      <p:sp>
        <p:nvSpPr>
          <p:cNvPr id="26" name="TextBox 25">
            <a:extLst>
              <a:ext uri="{FF2B5EF4-FFF2-40B4-BE49-F238E27FC236}">
                <a16:creationId xmlns:a16="http://schemas.microsoft.com/office/drawing/2014/main" id="{F19DD02D-348A-B528-241B-2ACBC1D78FF6}"/>
              </a:ext>
            </a:extLst>
          </p:cNvPr>
          <p:cNvSpPr txBox="1"/>
          <p:nvPr/>
        </p:nvSpPr>
        <p:spPr>
          <a:xfrm>
            <a:off x="5846599" y="4873648"/>
            <a:ext cx="1049885"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Turned Windrow</a:t>
            </a:r>
          </a:p>
        </p:txBody>
      </p:sp>
      <p:sp>
        <p:nvSpPr>
          <p:cNvPr id="27" name="TextBox 26">
            <a:extLst>
              <a:ext uri="{FF2B5EF4-FFF2-40B4-BE49-F238E27FC236}">
                <a16:creationId xmlns:a16="http://schemas.microsoft.com/office/drawing/2014/main" id="{0F49CD02-6342-AA7D-F861-387FA37CFE32}"/>
              </a:ext>
            </a:extLst>
          </p:cNvPr>
          <p:cNvSpPr txBox="1"/>
          <p:nvPr/>
        </p:nvSpPr>
        <p:spPr>
          <a:xfrm>
            <a:off x="3530049" y="4871431"/>
            <a:ext cx="887441"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Aerated Static Pile</a:t>
            </a:r>
          </a:p>
        </p:txBody>
      </p:sp>
      <p:sp>
        <p:nvSpPr>
          <p:cNvPr id="28" name="TextBox 27">
            <a:extLst>
              <a:ext uri="{FF2B5EF4-FFF2-40B4-BE49-F238E27FC236}">
                <a16:creationId xmlns:a16="http://schemas.microsoft.com/office/drawing/2014/main" id="{DB786636-CCF4-6DBF-3053-004CF4CFA773}"/>
              </a:ext>
            </a:extLst>
          </p:cNvPr>
          <p:cNvSpPr txBox="1"/>
          <p:nvPr/>
        </p:nvSpPr>
        <p:spPr>
          <a:xfrm>
            <a:off x="6993318" y="2287773"/>
            <a:ext cx="1049885"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Static Pile</a:t>
            </a:r>
          </a:p>
        </p:txBody>
      </p:sp>
      <p:sp>
        <p:nvSpPr>
          <p:cNvPr id="29" name="TextBox 28">
            <a:extLst>
              <a:ext uri="{FF2B5EF4-FFF2-40B4-BE49-F238E27FC236}">
                <a16:creationId xmlns:a16="http://schemas.microsoft.com/office/drawing/2014/main" id="{64EF1A73-5CC1-1033-FD08-C119D9676D68}"/>
              </a:ext>
            </a:extLst>
          </p:cNvPr>
          <p:cNvSpPr txBox="1"/>
          <p:nvPr/>
        </p:nvSpPr>
        <p:spPr>
          <a:xfrm>
            <a:off x="6993317" y="4912258"/>
            <a:ext cx="1049885"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Static Pile</a:t>
            </a:r>
          </a:p>
        </p:txBody>
      </p:sp>
      <p:sp>
        <p:nvSpPr>
          <p:cNvPr id="30" name="TextBox 29">
            <a:extLst>
              <a:ext uri="{FF2B5EF4-FFF2-40B4-BE49-F238E27FC236}">
                <a16:creationId xmlns:a16="http://schemas.microsoft.com/office/drawing/2014/main" id="{322B996B-E1CF-C930-027B-A755FFBE1CF8}"/>
              </a:ext>
            </a:extLst>
          </p:cNvPr>
          <p:cNvSpPr txBox="1"/>
          <p:nvPr/>
        </p:nvSpPr>
        <p:spPr>
          <a:xfrm>
            <a:off x="7010783" y="3591536"/>
            <a:ext cx="1049885"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Gill Sans MT" panose="020B0502020104020203" pitchFamily="34" charset="77"/>
                <a:ea typeface="ＭＳ Ｐゴシック" charset="-128"/>
                <a:cs typeface="Arial" panose="020B0604020202020204" pitchFamily="34" charset="0"/>
              </a:rPr>
              <a:t>Static Pile</a:t>
            </a:r>
          </a:p>
        </p:txBody>
      </p:sp>
      <p:sp>
        <p:nvSpPr>
          <p:cNvPr id="31" name="Left-Right Arrow 30">
            <a:extLst>
              <a:ext uri="{FF2B5EF4-FFF2-40B4-BE49-F238E27FC236}">
                <a16:creationId xmlns:a16="http://schemas.microsoft.com/office/drawing/2014/main" id="{4D26D52E-2E46-D0C3-9CA7-3AAC73BCB08C}"/>
              </a:ext>
            </a:extLst>
          </p:cNvPr>
          <p:cNvSpPr/>
          <p:nvPr/>
        </p:nvSpPr>
        <p:spPr bwMode="auto">
          <a:xfrm>
            <a:off x="2205009" y="3233829"/>
            <a:ext cx="6172199" cy="390379"/>
          </a:xfrm>
          <a:prstGeom prst="leftRightArrow">
            <a:avLst>
              <a:gd name="adj1" fmla="val 16216"/>
              <a:gd name="adj2" fmla="val 66216"/>
            </a:avLst>
          </a:prstGeom>
          <a:gradFill>
            <a:gsLst>
              <a:gs pos="99000">
                <a:srgbClr val="FF0000"/>
              </a:gs>
              <a:gs pos="3000">
                <a:schemeClr val="accent1">
                  <a:lumMod val="45000"/>
                  <a:lumOff val="55000"/>
                </a:schemeClr>
              </a:gs>
              <a:gs pos="28000">
                <a:schemeClr val="accent1">
                  <a:lumMod val="45000"/>
                  <a:lumOff val="55000"/>
                </a:schemeClr>
              </a:gs>
              <a:gs pos="54000">
                <a:schemeClr val="accent1">
                  <a:lumMod val="30000"/>
                  <a:lumOff val="70000"/>
                </a:schemeClr>
              </a:gs>
            </a:gsLst>
            <a:lin ang="10800000" scaled="0"/>
          </a:gradFill>
          <a:ln w="9525" cap="flat" cmpd="sng" algn="ctr">
            <a:solidFill>
              <a:srgbClr val="002060"/>
            </a:solid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defTabSz="685800" fontAlgn="base">
              <a:spcBef>
                <a:spcPct val="0"/>
              </a:spcBef>
              <a:spcAft>
                <a:spcPct val="0"/>
              </a:spcAft>
            </a:pPr>
            <a:endParaRPr lang="en-US" sz="900" u="sng" dirty="0">
              <a:solidFill>
                <a:prstClr val="black"/>
              </a:solidFill>
              <a:latin typeface="Gill Sans MT" panose="020B0502020104020203" pitchFamily="34" charset="77"/>
              <a:ea typeface="ＭＳ Ｐゴシック" charset="-128"/>
              <a:cs typeface="Arial" panose="020B0604020202020204" pitchFamily="34" charset="0"/>
            </a:endParaRPr>
          </a:p>
        </p:txBody>
      </p:sp>
      <p:sp>
        <p:nvSpPr>
          <p:cNvPr id="32" name="Left-Right Arrow 31">
            <a:extLst>
              <a:ext uri="{FF2B5EF4-FFF2-40B4-BE49-F238E27FC236}">
                <a16:creationId xmlns:a16="http://schemas.microsoft.com/office/drawing/2014/main" id="{2EDE077B-4C1C-C98B-B5A5-B45279B05A7F}"/>
              </a:ext>
            </a:extLst>
          </p:cNvPr>
          <p:cNvSpPr/>
          <p:nvPr/>
        </p:nvSpPr>
        <p:spPr bwMode="auto">
          <a:xfrm>
            <a:off x="2153394" y="4530456"/>
            <a:ext cx="6172199" cy="390379"/>
          </a:xfrm>
          <a:prstGeom prst="leftRightArrow">
            <a:avLst>
              <a:gd name="adj1" fmla="val 16216"/>
              <a:gd name="adj2" fmla="val 66216"/>
            </a:avLst>
          </a:prstGeom>
          <a:gradFill>
            <a:gsLst>
              <a:gs pos="99000">
                <a:srgbClr val="FF0000"/>
              </a:gs>
              <a:gs pos="3000">
                <a:schemeClr val="accent1">
                  <a:lumMod val="45000"/>
                  <a:lumOff val="55000"/>
                </a:schemeClr>
              </a:gs>
              <a:gs pos="28000">
                <a:schemeClr val="accent1">
                  <a:lumMod val="45000"/>
                  <a:lumOff val="55000"/>
                </a:schemeClr>
              </a:gs>
              <a:gs pos="54000">
                <a:schemeClr val="accent1">
                  <a:lumMod val="30000"/>
                  <a:lumOff val="70000"/>
                </a:schemeClr>
              </a:gs>
            </a:gsLst>
            <a:lin ang="10800000" scaled="0"/>
          </a:gradFill>
          <a:ln w="9525" cap="flat" cmpd="sng" algn="ctr">
            <a:solidFill>
              <a:srgbClr val="002060"/>
            </a:solid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defTabSz="685800" fontAlgn="base">
              <a:spcBef>
                <a:spcPct val="0"/>
              </a:spcBef>
              <a:spcAft>
                <a:spcPct val="0"/>
              </a:spcAft>
            </a:pPr>
            <a:endParaRPr lang="en-US" sz="900" u="sng" dirty="0">
              <a:solidFill>
                <a:prstClr val="black"/>
              </a:solidFill>
              <a:latin typeface="Gill Sans MT" panose="020B0502020104020203" pitchFamily="34" charset="77"/>
              <a:ea typeface="ＭＳ Ｐゴシック" charset="-128"/>
              <a:cs typeface="Arial" panose="020B0604020202020204" pitchFamily="34" charset="0"/>
            </a:endParaRPr>
          </a:p>
        </p:txBody>
      </p:sp>
      <p:sp>
        <p:nvSpPr>
          <p:cNvPr id="33" name="TextBox 32">
            <a:extLst>
              <a:ext uri="{FF2B5EF4-FFF2-40B4-BE49-F238E27FC236}">
                <a16:creationId xmlns:a16="http://schemas.microsoft.com/office/drawing/2014/main" id="{292BDC4D-CC9A-85BC-FC0F-DA1D9B0043B5}"/>
              </a:ext>
            </a:extLst>
          </p:cNvPr>
          <p:cNvSpPr txBox="1"/>
          <p:nvPr/>
        </p:nvSpPr>
        <p:spPr>
          <a:xfrm>
            <a:off x="1272382" y="5567909"/>
            <a:ext cx="918841" cy="369332"/>
          </a:xfrm>
          <a:prstGeom prst="rect">
            <a:avLst/>
          </a:prstGeom>
          <a:noFill/>
        </p:spPr>
        <p:txBody>
          <a:bodyPr wrap="none" rtlCol="0">
            <a:spAutoFit/>
          </a:bodyPr>
          <a:lstStyle/>
          <a:p>
            <a:pPr defTabSz="685800" fontAlgn="base">
              <a:spcBef>
                <a:spcPct val="0"/>
              </a:spcBef>
              <a:spcAft>
                <a:spcPct val="0"/>
              </a:spcAft>
            </a:pPr>
            <a:r>
              <a:rPr lang="en-US" dirty="0">
                <a:solidFill>
                  <a:prstClr val="black"/>
                </a:solidFill>
                <a:latin typeface="Gill Sans MT" panose="020B0502020104020203" pitchFamily="34" charset="77"/>
                <a:ea typeface="ＭＳ Ｐゴシック" charset="-128"/>
              </a:rPr>
              <a:t>*YMMV</a:t>
            </a:r>
          </a:p>
        </p:txBody>
      </p:sp>
    </p:spTree>
    <p:extLst>
      <p:ext uri="{BB962C8B-B14F-4D97-AF65-F5344CB8AC3E}">
        <p14:creationId xmlns:p14="http://schemas.microsoft.com/office/powerpoint/2010/main" val="2842068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E2AC-11C1-E006-04D2-0EB71A2B9B4B}"/>
              </a:ext>
            </a:extLst>
          </p:cNvPr>
          <p:cNvSpPr>
            <a:spLocks noGrp="1"/>
          </p:cNvSpPr>
          <p:nvPr>
            <p:ph type="title"/>
          </p:nvPr>
        </p:nvSpPr>
        <p:spPr>
          <a:xfrm>
            <a:off x="685800" y="648148"/>
            <a:ext cx="8458200" cy="223271"/>
          </a:xfrm>
        </p:spPr>
        <p:txBody>
          <a:bodyPr/>
          <a:lstStyle/>
          <a:p>
            <a:r>
              <a:rPr lang="en-US" sz="3600" kern="0" dirty="0">
                <a:latin typeface="Gill Sans MT" panose="020B0502020104020203" pitchFamily="34" charset="77"/>
              </a:rPr>
              <a:t>Economies of Scale</a:t>
            </a:r>
            <a:br>
              <a:rPr lang="en-US" sz="2400" kern="0" dirty="0">
                <a:latin typeface="Gill Sans MT" panose="020B0502020104020203" pitchFamily="34" charset="77"/>
              </a:rPr>
            </a:br>
            <a:endParaRPr lang="en-US" sz="2400" dirty="0">
              <a:latin typeface="Gill Sans MT" panose="020B0502020104020203" pitchFamily="34" charset="77"/>
            </a:endParaRPr>
          </a:p>
        </p:txBody>
      </p:sp>
      <p:sp>
        <p:nvSpPr>
          <p:cNvPr id="3" name="TextBox 2">
            <a:extLst>
              <a:ext uri="{FF2B5EF4-FFF2-40B4-BE49-F238E27FC236}">
                <a16:creationId xmlns:a16="http://schemas.microsoft.com/office/drawing/2014/main" id="{E8D9FB93-D56F-EFC6-0A11-D3B836364BC0}"/>
              </a:ext>
            </a:extLst>
          </p:cNvPr>
          <p:cNvSpPr txBox="1"/>
          <p:nvPr/>
        </p:nvSpPr>
        <p:spPr>
          <a:xfrm>
            <a:off x="3700247" y="1126765"/>
            <a:ext cx="1627690" cy="461665"/>
          </a:xfrm>
          <a:prstGeom prst="rect">
            <a:avLst/>
          </a:prstGeom>
          <a:noFill/>
        </p:spPr>
        <p:txBody>
          <a:bodyPr wrap="none" rtlCol="0">
            <a:spAutoFit/>
          </a:bodyPr>
          <a:lstStyle/>
          <a:p>
            <a:r>
              <a:rPr lang="en-US" sz="2400" b="1" dirty="0">
                <a:latin typeface="Gill Sans MT" panose="020B0502020104020203" pitchFamily="34" charset="77"/>
              </a:rPr>
              <a:t>3,000 TPY</a:t>
            </a:r>
          </a:p>
        </p:txBody>
      </p:sp>
      <p:sp>
        <p:nvSpPr>
          <p:cNvPr id="4" name="TextBox 3">
            <a:extLst>
              <a:ext uri="{FF2B5EF4-FFF2-40B4-BE49-F238E27FC236}">
                <a16:creationId xmlns:a16="http://schemas.microsoft.com/office/drawing/2014/main" id="{D6100AC2-8817-890B-32F0-A3CD238BA843}"/>
              </a:ext>
            </a:extLst>
          </p:cNvPr>
          <p:cNvSpPr txBox="1"/>
          <p:nvPr/>
        </p:nvSpPr>
        <p:spPr>
          <a:xfrm>
            <a:off x="6750914" y="1098927"/>
            <a:ext cx="1797608" cy="461665"/>
          </a:xfrm>
          <a:prstGeom prst="rect">
            <a:avLst/>
          </a:prstGeom>
          <a:noFill/>
        </p:spPr>
        <p:txBody>
          <a:bodyPr wrap="none" rtlCol="0">
            <a:spAutoFit/>
          </a:bodyPr>
          <a:lstStyle/>
          <a:p>
            <a:r>
              <a:rPr lang="en-US" sz="2400" b="1" dirty="0">
                <a:latin typeface="Gill Sans MT" panose="020B0502020104020203" pitchFamily="34" charset="77"/>
              </a:rPr>
              <a:t>30,000 TPY</a:t>
            </a:r>
          </a:p>
        </p:txBody>
      </p:sp>
      <p:sp>
        <p:nvSpPr>
          <p:cNvPr id="5" name="TextBox 4">
            <a:extLst>
              <a:ext uri="{FF2B5EF4-FFF2-40B4-BE49-F238E27FC236}">
                <a16:creationId xmlns:a16="http://schemas.microsoft.com/office/drawing/2014/main" id="{81B057FC-F221-2728-E6EF-64D0A9ABFFF1}"/>
              </a:ext>
            </a:extLst>
          </p:cNvPr>
          <p:cNvSpPr txBox="1"/>
          <p:nvPr/>
        </p:nvSpPr>
        <p:spPr>
          <a:xfrm>
            <a:off x="1029641" y="2316781"/>
            <a:ext cx="777777" cy="461665"/>
          </a:xfrm>
          <a:prstGeom prst="rect">
            <a:avLst/>
          </a:prstGeom>
          <a:noFill/>
        </p:spPr>
        <p:txBody>
          <a:bodyPr wrap="none" rtlCol="0">
            <a:spAutoFit/>
          </a:bodyPr>
          <a:lstStyle/>
          <a:p>
            <a:r>
              <a:rPr lang="en-US" sz="2400" dirty="0">
                <a:latin typeface="Gill Sans MT" panose="020B0502020104020203" pitchFamily="34" charset="77"/>
              </a:rPr>
              <a:t>Land</a:t>
            </a:r>
          </a:p>
        </p:txBody>
      </p:sp>
      <p:sp>
        <p:nvSpPr>
          <p:cNvPr id="6" name="TextBox 5">
            <a:extLst>
              <a:ext uri="{FF2B5EF4-FFF2-40B4-BE49-F238E27FC236}">
                <a16:creationId xmlns:a16="http://schemas.microsoft.com/office/drawing/2014/main" id="{DA16E713-D669-D245-5F4F-045011388567}"/>
              </a:ext>
            </a:extLst>
          </p:cNvPr>
          <p:cNvSpPr txBox="1"/>
          <p:nvPr/>
        </p:nvSpPr>
        <p:spPr>
          <a:xfrm>
            <a:off x="1013709" y="2889474"/>
            <a:ext cx="912429" cy="461665"/>
          </a:xfrm>
          <a:prstGeom prst="rect">
            <a:avLst/>
          </a:prstGeom>
          <a:noFill/>
        </p:spPr>
        <p:txBody>
          <a:bodyPr wrap="none" rtlCol="0">
            <a:spAutoFit/>
          </a:bodyPr>
          <a:lstStyle/>
          <a:p>
            <a:r>
              <a:rPr lang="en-US" sz="2400" dirty="0">
                <a:latin typeface="Gill Sans MT" panose="020B0502020104020203" pitchFamily="34" charset="77"/>
              </a:rPr>
              <a:t>Labor</a:t>
            </a:r>
          </a:p>
        </p:txBody>
      </p:sp>
      <p:sp>
        <p:nvSpPr>
          <p:cNvPr id="7" name="TextBox 6">
            <a:extLst>
              <a:ext uri="{FF2B5EF4-FFF2-40B4-BE49-F238E27FC236}">
                <a16:creationId xmlns:a16="http://schemas.microsoft.com/office/drawing/2014/main" id="{A58E9976-37C9-F242-87FB-17C9417740ED}"/>
              </a:ext>
            </a:extLst>
          </p:cNvPr>
          <p:cNvSpPr txBox="1"/>
          <p:nvPr/>
        </p:nvSpPr>
        <p:spPr>
          <a:xfrm>
            <a:off x="940304" y="3667318"/>
            <a:ext cx="1508746" cy="461665"/>
          </a:xfrm>
          <a:prstGeom prst="rect">
            <a:avLst/>
          </a:prstGeom>
          <a:noFill/>
        </p:spPr>
        <p:txBody>
          <a:bodyPr wrap="none" rtlCol="0">
            <a:spAutoFit/>
          </a:bodyPr>
          <a:lstStyle/>
          <a:p>
            <a:r>
              <a:rPr lang="en-US" sz="2400" dirty="0">
                <a:latin typeface="Gill Sans MT" panose="020B0502020104020203" pitchFamily="34" charset="77"/>
              </a:rPr>
              <a:t>Equipment</a:t>
            </a:r>
          </a:p>
        </p:txBody>
      </p:sp>
      <p:sp>
        <p:nvSpPr>
          <p:cNvPr id="8" name="TextBox 7">
            <a:extLst>
              <a:ext uri="{FF2B5EF4-FFF2-40B4-BE49-F238E27FC236}">
                <a16:creationId xmlns:a16="http://schemas.microsoft.com/office/drawing/2014/main" id="{DB521AB5-30BA-941E-F961-713C8135D379}"/>
              </a:ext>
            </a:extLst>
          </p:cNvPr>
          <p:cNvSpPr txBox="1"/>
          <p:nvPr/>
        </p:nvSpPr>
        <p:spPr>
          <a:xfrm>
            <a:off x="972522" y="4859695"/>
            <a:ext cx="1465786" cy="461665"/>
          </a:xfrm>
          <a:prstGeom prst="rect">
            <a:avLst/>
          </a:prstGeom>
          <a:noFill/>
        </p:spPr>
        <p:txBody>
          <a:bodyPr wrap="none" rtlCol="0">
            <a:spAutoFit/>
          </a:bodyPr>
          <a:lstStyle/>
          <a:p>
            <a:r>
              <a:rPr lang="en-US" sz="2400" dirty="0">
                <a:latin typeface="Gill Sans MT" panose="020B0502020104020203" pitchFamily="34" charset="77"/>
              </a:rPr>
              <a:t>Permitting</a:t>
            </a:r>
          </a:p>
        </p:txBody>
      </p:sp>
      <p:sp>
        <p:nvSpPr>
          <p:cNvPr id="9" name="TextBox 8">
            <a:extLst>
              <a:ext uri="{FF2B5EF4-FFF2-40B4-BE49-F238E27FC236}">
                <a16:creationId xmlns:a16="http://schemas.microsoft.com/office/drawing/2014/main" id="{99B47344-C361-D7D6-684A-331B3A7A67C2}"/>
              </a:ext>
            </a:extLst>
          </p:cNvPr>
          <p:cNvSpPr txBox="1"/>
          <p:nvPr/>
        </p:nvSpPr>
        <p:spPr>
          <a:xfrm>
            <a:off x="3672853" y="4804537"/>
            <a:ext cx="1491627" cy="461665"/>
          </a:xfrm>
          <a:prstGeom prst="rect">
            <a:avLst/>
          </a:prstGeom>
          <a:noFill/>
        </p:spPr>
        <p:txBody>
          <a:bodyPr wrap="none" rtlCol="0">
            <a:spAutoFit/>
          </a:bodyPr>
          <a:lstStyle/>
          <a:p>
            <a:r>
              <a:rPr lang="en-US" sz="2400" dirty="0">
                <a:latin typeface="Gill Sans MT" panose="020B0502020104020203" pitchFamily="34" charset="77"/>
              </a:rPr>
              <a:t>Maybe not</a:t>
            </a:r>
          </a:p>
        </p:txBody>
      </p:sp>
      <p:sp>
        <p:nvSpPr>
          <p:cNvPr id="10" name="TextBox 9">
            <a:extLst>
              <a:ext uri="{FF2B5EF4-FFF2-40B4-BE49-F238E27FC236}">
                <a16:creationId xmlns:a16="http://schemas.microsoft.com/office/drawing/2014/main" id="{1D309627-523F-B8E2-0DBE-588C4B665AA7}"/>
              </a:ext>
            </a:extLst>
          </p:cNvPr>
          <p:cNvSpPr txBox="1"/>
          <p:nvPr/>
        </p:nvSpPr>
        <p:spPr>
          <a:xfrm>
            <a:off x="6658285" y="4859694"/>
            <a:ext cx="1520609" cy="461665"/>
          </a:xfrm>
          <a:prstGeom prst="rect">
            <a:avLst/>
          </a:prstGeom>
          <a:noFill/>
        </p:spPr>
        <p:txBody>
          <a:bodyPr wrap="none" rtlCol="0">
            <a:spAutoFit/>
          </a:bodyPr>
          <a:lstStyle/>
          <a:p>
            <a:r>
              <a:rPr lang="en-US" sz="2400" dirty="0">
                <a:latin typeface="Gill Sans MT" panose="020B0502020104020203" pitchFamily="34" charset="77"/>
              </a:rPr>
              <a:t>Most likely</a:t>
            </a:r>
          </a:p>
        </p:txBody>
      </p:sp>
      <p:sp>
        <p:nvSpPr>
          <p:cNvPr id="11" name="TextBox 10">
            <a:extLst>
              <a:ext uri="{FF2B5EF4-FFF2-40B4-BE49-F238E27FC236}">
                <a16:creationId xmlns:a16="http://schemas.microsoft.com/office/drawing/2014/main" id="{12DD6287-5054-E268-4D32-5CBB0497CA10}"/>
              </a:ext>
            </a:extLst>
          </p:cNvPr>
          <p:cNvSpPr txBox="1"/>
          <p:nvPr/>
        </p:nvSpPr>
        <p:spPr>
          <a:xfrm>
            <a:off x="1020613" y="1718084"/>
            <a:ext cx="1401666" cy="461665"/>
          </a:xfrm>
          <a:prstGeom prst="rect">
            <a:avLst/>
          </a:prstGeom>
          <a:noFill/>
        </p:spPr>
        <p:txBody>
          <a:bodyPr wrap="none" rtlCol="0">
            <a:spAutoFit/>
          </a:bodyPr>
          <a:lstStyle/>
          <a:p>
            <a:r>
              <a:rPr lang="en-US" sz="2400" dirty="0">
                <a:latin typeface="Gill Sans MT" panose="020B0502020104020203" pitchFamily="34" charset="77"/>
              </a:rPr>
              <a:t>Approach</a:t>
            </a:r>
          </a:p>
        </p:txBody>
      </p:sp>
      <p:sp>
        <p:nvSpPr>
          <p:cNvPr id="12" name="TextBox 11">
            <a:extLst>
              <a:ext uri="{FF2B5EF4-FFF2-40B4-BE49-F238E27FC236}">
                <a16:creationId xmlns:a16="http://schemas.microsoft.com/office/drawing/2014/main" id="{9C06E8B2-1513-05CA-BE00-965551968C14}"/>
              </a:ext>
            </a:extLst>
          </p:cNvPr>
          <p:cNvSpPr txBox="1"/>
          <p:nvPr/>
        </p:nvSpPr>
        <p:spPr>
          <a:xfrm>
            <a:off x="3672853" y="1689908"/>
            <a:ext cx="2092239" cy="461665"/>
          </a:xfrm>
          <a:prstGeom prst="rect">
            <a:avLst/>
          </a:prstGeom>
          <a:noFill/>
        </p:spPr>
        <p:txBody>
          <a:bodyPr wrap="none" rtlCol="0">
            <a:spAutoFit/>
          </a:bodyPr>
          <a:lstStyle/>
          <a:p>
            <a:r>
              <a:rPr lang="en-US" sz="2400" dirty="0">
                <a:latin typeface="Gill Sans MT" panose="020B0502020104020203" pitchFamily="34" charset="77"/>
              </a:rPr>
              <a:t>Small static pile</a:t>
            </a:r>
          </a:p>
        </p:txBody>
      </p:sp>
      <p:sp>
        <p:nvSpPr>
          <p:cNvPr id="13" name="TextBox 12">
            <a:extLst>
              <a:ext uri="{FF2B5EF4-FFF2-40B4-BE49-F238E27FC236}">
                <a16:creationId xmlns:a16="http://schemas.microsoft.com/office/drawing/2014/main" id="{CD29CAAC-1A35-A591-0193-A0261F9D141E}"/>
              </a:ext>
            </a:extLst>
          </p:cNvPr>
          <p:cNvSpPr txBox="1"/>
          <p:nvPr/>
        </p:nvSpPr>
        <p:spPr>
          <a:xfrm>
            <a:off x="6621751" y="1654354"/>
            <a:ext cx="2248372" cy="461665"/>
          </a:xfrm>
          <a:prstGeom prst="rect">
            <a:avLst/>
          </a:prstGeom>
          <a:noFill/>
        </p:spPr>
        <p:txBody>
          <a:bodyPr wrap="none" rtlCol="0">
            <a:spAutoFit/>
          </a:bodyPr>
          <a:lstStyle/>
          <a:p>
            <a:r>
              <a:rPr lang="en-US" sz="2400" dirty="0">
                <a:latin typeface="Gill Sans MT" panose="020B0502020104020203" pitchFamily="34" charset="77"/>
              </a:rPr>
              <a:t>Turned windrow</a:t>
            </a:r>
          </a:p>
        </p:txBody>
      </p:sp>
      <p:sp>
        <p:nvSpPr>
          <p:cNvPr id="14" name="TextBox 13">
            <a:extLst>
              <a:ext uri="{FF2B5EF4-FFF2-40B4-BE49-F238E27FC236}">
                <a16:creationId xmlns:a16="http://schemas.microsoft.com/office/drawing/2014/main" id="{D559ED27-115A-9432-996D-3C2DCBA6C308}"/>
              </a:ext>
            </a:extLst>
          </p:cNvPr>
          <p:cNvSpPr txBox="1"/>
          <p:nvPr/>
        </p:nvSpPr>
        <p:spPr>
          <a:xfrm>
            <a:off x="6649787" y="3563445"/>
            <a:ext cx="1705916" cy="1200329"/>
          </a:xfrm>
          <a:prstGeom prst="rect">
            <a:avLst/>
          </a:prstGeom>
          <a:noFill/>
        </p:spPr>
        <p:txBody>
          <a:bodyPr wrap="none" rtlCol="0">
            <a:spAutoFit/>
          </a:bodyPr>
          <a:lstStyle/>
          <a:p>
            <a:r>
              <a:rPr lang="en-US" sz="2400" dirty="0">
                <a:latin typeface="Gill Sans MT" panose="020B0502020104020203" pitchFamily="34" charset="77"/>
              </a:rPr>
              <a:t>Tractor</a:t>
            </a:r>
          </a:p>
          <a:p>
            <a:r>
              <a:rPr lang="en-US" sz="2400" dirty="0">
                <a:latin typeface="Gill Sans MT" panose="020B0502020104020203" pitchFamily="34" charset="77"/>
              </a:rPr>
              <a:t>Turner</a:t>
            </a:r>
          </a:p>
          <a:p>
            <a:r>
              <a:rPr lang="en-US" sz="2400" dirty="0">
                <a:latin typeface="Gill Sans MT" panose="020B0502020104020203" pitchFamily="34" charset="77"/>
              </a:rPr>
              <a:t>Dump truck</a:t>
            </a:r>
          </a:p>
        </p:txBody>
      </p:sp>
      <p:sp>
        <p:nvSpPr>
          <p:cNvPr id="15" name="TextBox 14">
            <a:extLst>
              <a:ext uri="{FF2B5EF4-FFF2-40B4-BE49-F238E27FC236}">
                <a16:creationId xmlns:a16="http://schemas.microsoft.com/office/drawing/2014/main" id="{41091516-321D-BA47-CAD8-5C855CB7F05B}"/>
              </a:ext>
            </a:extLst>
          </p:cNvPr>
          <p:cNvSpPr txBox="1"/>
          <p:nvPr/>
        </p:nvSpPr>
        <p:spPr>
          <a:xfrm>
            <a:off x="3700246" y="3667319"/>
            <a:ext cx="1114408" cy="461665"/>
          </a:xfrm>
          <a:prstGeom prst="rect">
            <a:avLst/>
          </a:prstGeom>
          <a:noFill/>
        </p:spPr>
        <p:txBody>
          <a:bodyPr wrap="none" rtlCol="0">
            <a:spAutoFit/>
          </a:bodyPr>
          <a:lstStyle/>
          <a:p>
            <a:r>
              <a:rPr lang="en-US" sz="2400" dirty="0">
                <a:latin typeface="Gill Sans MT" panose="020B0502020104020203" pitchFamily="34" charset="77"/>
              </a:rPr>
              <a:t>Tractor</a:t>
            </a:r>
          </a:p>
        </p:txBody>
      </p:sp>
      <p:sp>
        <p:nvSpPr>
          <p:cNvPr id="16" name="TextBox 15">
            <a:extLst>
              <a:ext uri="{FF2B5EF4-FFF2-40B4-BE49-F238E27FC236}">
                <a16:creationId xmlns:a16="http://schemas.microsoft.com/office/drawing/2014/main" id="{0DC07500-E576-FF2C-EDE7-785852D689D2}"/>
              </a:ext>
            </a:extLst>
          </p:cNvPr>
          <p:cNvSpPr txBox="1"/>
          <p:nvPr/>
        </p:nvSpPr>
        <p:spPr>
          <a:xfrm>
            <a:off x="869405" y="5553662"/>
            <a:ext cx="1876026" cy="461665"/>
          </a:xfrm>
          <a:prstGeom prst="rect">
            <a:avLst/>
          </a:prstGeom>
          <a:noFill/>
        </p:spPr>
        <p:txBody>
          <a:bodyPr wrap="none" rtlCol="0">
            <a:spAutoFit/>
          </a:bodyPr>
          <a:lstStyle/>
          <a:p>
            <a:r>
              <a:rPr lang="en-US" sz="2400" dirty="0">
                <a:latin typeface="Gill Sans MT" panose="020B0502020104020203" pitchFamily="34" charset="77"/>
              </a:rPr>
              <a:t>Capital Cost*</a:t>
            </a:r>
          </a:p>
        </p:txBody>
      </p:sp>
      <p:sp>
        <p:nvSpPr>
          <p:cNvPr id="17" name="TextBox 16">
            <a:extLst>
              <a:ext uri="{FF2B5EF4-FFF2-40B4-BE49-F238E27FC236}">
                <a16:creationId xmlns:a16="http://schemas.microsoft.com/office/drawing/2014/main" id="{6DCCCC4E-7CBA-DAEB-F776-80846FCA1DFE}"/>
              </a:ext>
            </a:extLst>
          </p:cNvPr>
          <p:cNvSpPr txBox="1"/>
          <p:nvPr/>
        </p:nvSpPr>
        <p:spPr>
          <a:xfrm>
            <a:off x="3700246" y="5500402"/>
            <a:ext cx="1149674" cy="461665"/>
          </a:xfrm>
          <a:prstGeom prst="rect">
            <a:avLst/>
          </a:prstGeom>
          <a:noFill/>
        </p:spPr>
        <p:txBody>
          <a:bodyPr wrap="none" rtlCol="0">
            <a:spAutoFit/>
          </a:bodyPr>
          <a:lstStyle/>
          <a:p>
            <a:r>
              <a:rPr lang="en-US" sz="2400" dirty="0">
                <a:latin typeface="Gill Sans MT" panose="020B0502020104020203" pitchFamily="34" charset="77"/>
              </a:rPr>
              <a:t>Minimal</a:t>
            </a:r>
          </a:p>
        </p:txBody>
      </p:sp>
      <p:sp>
        <p:nvSpPr>
          <p:cNvPr id="18" name="TextBox 17">
            <a:extLst>
              <a:ext uri="{FF2B5EF4-FFF2-40B4-BE49-F238E27FC236}">
                <a16:creationId xmlns:a16="http://schemas.microsoft.com/office/drawing/2014/main" id="{B8E59361-0A5D-DE0B-2FA3-33FCA0028580}"/>
              </a:ext>
            </a:extLst>
          </p:cNvPr>
          <p:cNvSpPr txBox="1"/>
          <p:nvPr/>
        </p:nvSpPr>
        <p:spPr>
          <a:xfrm>
            <a:off x="6621750" y="5479887"/>
            <a:ext cx="2272006" cy="830997"/>
          </a:xfrm>
          <a:prstGeom prst="rect">
            <a:avLst/>
          </a:prstGeom>
          <a:noFill/>
        </p:spPr>
        <p:txBody>
          <a:bodyPr wrap="square" rtlCol="0">
            <a:spAutoFit/>
          </a:bodyPr>
          <a:lstStyle/>
          <a:p>
            <a:r>
              <a:rPr lang="en-US" sz="2400" dirty="0">
                <a:latin typeface="Gill Sans MT" panose="020B0502020104020203" pitchFamily="34" charset="77"/>
              </a:rPr>
              <a:t>$100,000’s to $1,000,000s</a:t>
            </a:r>
          </a:p>
        </p:txBody>
      </p:sp>
      <p:sp>
        <p:nvSpPr>
          <p:cNvPr id="19" name="TextBox 18">
            <a:extLst>
              <a:ext uri="{FF2B5EF4-FFF2-40B4-BE49-F238E27FC236}">
                <a16:creationId xmlns:a16="http://schemas.microsoft.com/office/drawing/2014/main" id="{99B8701F-C818-FC68-629C-7FF205F5B6D3}"/>
              </a:ext>
            </a:extLst>
          </p:cNvPr>
          <p:cNvSpPr txBox="1"/>
          <p:nvPr/>
        </p:nvSpPr>
        <p:spPr>
          <a:xfrm>
            <a:off x="3672853" y="2253051"/>
            <a:ext cx="1621213" cy="461665"/>
          </a:xfrm>
          <a:prstGeom prst="rect">
            <a:avLst/>
          </a:prstGeom>
          <a:noFill/>
        </p:spPr>
        <p:txBody>
          <a:bodyPr wrap="none" rtlCol="0">
            <a:spAutoFit/>
          </a:bodyPr>
          <a:lstStyle/>
          <a:p>
            <a:r>
              <a:rPr lang="en-US" sz="2400" dirty="0">
                <a:latin typeface="Gill Sans MT" panose="020B0502020104020203" pitchFamily="34" charset="77"/>
              </a:rPr>
              <a:t>&gt; 1 hectare</a:t>
            </a:r>
          </a:p>
        </p:txBody>
      </p:sp>
      <p:sp>
        <p:nvSpPr>
          <p:cNvPr id="20" name="TextBox 19">
            <a:extLst>
              <a:ext uri="{FF2B5EF4-FFF2-40B4-BE49-F238E27FC236}">
                <a16:creationId xmlns:a16="http://schemas.microsoft.com/office/drawing/2014/main" id="{C145D1AA-9757-F299-B2F5-B6C60CF82605}"/>
              </a:ext>
            </a:extLst>
          </p:cNvPr>
          <p:cNvSpPr txBox="1"/>
          <p:nvPr/>
        </p:nvSpPr>
        <p:spPr>
          <a:xfrm>
            <a:off x="6621750" y="2257158"/>
            <a:ext cx="1856708" cy="461665"/>
          </a:xfrm>
          <a:prstGeom prst="rect">
            <a:avLst/>
          </a:prstGeom>
          <a:noFill/>
        </p:spPr>
        <p:txBody>
          <a:bodyPr wrap="square" rtlCol="0">
            <a:spAutoFit/>
          </a:bodyPr>
          <a:lstStyle/>
          <a:p>
            <a:r>
              <a:rPr lang="en-US" sz="2400" dirty="0">
                <a:latin typeface="Gill Sans MT" panose="020B0502020104020203" pitchFamily="34" charset="77"/>
              </a:rPr>
              <a:t>5 hectares +</a:t>
            </a:r>
          </a:p>
        </p:txBody>
      </p:sp>
      <p:sp>
        <p:nvSpPr>
          <p:cNvPr id="21" name="TextBox 20">
            <a:extLst>
              <a:ext uri="{FF2B5EF4-FFF2-40B4-BE49-F238E27FC236}">
                <a16:creationId xmlns:a16="http://schemas.microsoft.com/office/drawing/2014/main" id="{CBD964B9-96A1-E52B-8F96-60DD3552CFF1}"/>
              </a:ext>
            </a:extLst>
          </p:cNvPr>
          <p:cNvSpPr txBox="1"/>
          <p:nvPr/>
        </p:nvSpPr>
        <p:spPr>
          <a:xfrm>
            <a:off x="3700247" y="2921501"/>
            <a:ext cx="1593450" cy="461665"/>
          </a:xfrm>
          <a:prstGeom prst="rect">
            <a:avLst/>
          </a:prstGeom>
          <a:noFill/>
        </p:spPr>
        <p:txBody>
          <a:bodyPr wrap="none" rtlCol="0">
            <a:spAutoFit/>
          </a:bodyPr>
          <a:lstStyle/>
          <a:p>
            <a:r>
              <a:rPr lang="en-US" sz="2400" dirty="0">
                <a:latin typeface="Gill Sans MT" panose="020B0502020104020203" pitchFamily="34" charset="77"/>
              </a:rPr>
              <a:t>1 part-time</a:t>
            </a:r>
          </a:p>
        </p:txBody>
      </p:sp>
      <p:sp>
        <p:nvSpPr>
          <p:cNvPr id="22" name="TextBox 21">
            <a:extLst>
              <a:ext uri="{FF2B5EF4-FFF2-40B4-BE49-F238E27FC236}">
                <a16:creationId xmlns:a16="http://schemas.microsoft.com/office/drawing/2014/main" id="{41CC2D70-90EB-97F5-492B-7F8A8E637944}"/>
              </a:ext>
            </a:extLst>
          </p:cNvPr>
          <p:cNvSpPr txBox="1"/>
          <p:nvPr/>
        </p:nvSpPr>
        <p:spPr>
          <a:xfrm>
            <a:off x="6649787" y="2891655"/>
            <a:ext cx="1951175" cy="461665"/>
          </a:xfrm>
          <a:prstGeom prst="rect">
            <a:avLst/>
          </a:prstGeom>
          <a:noFill/>
        </p:spPr>
        <p:txBody>
          <a:bodyPr wrap="none" rtlCol="0">
            <a:spAutoFit/>
          </a:bodyPr>
          <a:lstStyle/>
          <a:p>
            <a:r>
              <a:rPr lang="en-US" sz="2400" dirty="0">
                <a:latin typeface="Gill Sans MT" panose="020B0502020104020203" pitchFamily="34" charset="77"/>
              </a:rPr>
              <a:t>+ 3 - 5 people</a:t>
            </a:r>
          </a:p>
        </p:txBody>
      </p:sp>
      <p:sp>
        <p:nvSpPr>
          <p:cNvPr id="23" name="TextBox 22">
            <a:extLst>
              <a:ext uri="{FF2B5EF4-FFF2-40B4-BE49-F238E27FC236}">
                <a16:creationId xmlns:a16="http://schemas.microsoft.com/office/drawing/2014/main" id="{4C9DA9AE-C721-5EBF-E184-A0BEB23FF486}"/>
              </a:ext>
            </a:extLst>
          </p:cNvPr>
          <p:cNvSpPr txBox="1"/>
          <p:nvPr/>
        </p:nvSpPr>
        <p:spPr>
          <a:xfrm>
            <a:off x="913957" y="6331506"/>
            <a:ext cx="3490058" cy="461665"/>
          </a:xfrm>
          <a:prstGeom prst="rect">
            <a:avLst/>
          </a:prstGeom>
          <a:noFill/>
        </p:spPr>
        <p:txBody>
          <a:bodyPr wrap="none" rtlCol="0">
            <a:spAutoFit/>
          </a:bodyPr>
          <a:lstStyle/>
          <a:p>
            <a:r>
              <a:rPr lang="en-US" sz="2400" dirty="0">
                <a:latin typeface="Gill Sans MT" panose="020B0502020104020203" pitchFamily="34" charset="77"/>
              </a:rPr>
              <a:t>*not including land costs   </a:t>
            </a:r>
          </a:p>
        </p:txBody>
      </p:sp>
    </p:spTree>
    <p:extLst>
      <p:ext uri="{BB962C8B-B14F-4D97-AF65-F5344CB8AC3E}">
        <p14:creationId xmlns:p14="http://schemas.microsoft.com/office/powerpoint/2010/main" val="3065919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C793-B94A-D3DC-BA8B-FB611C650233}"/>
              </a:ext>
            </a:extLst>
          </p:cNvPr>
          <p:cNvSpPr>
            <a:spLocks noGrp="1"/>
          </p:cNvSpPr>
          <p:nvPr>
            <p:ph type="title"/>
          </p:nvPr>
        </p:nvSpPr>
        <p:spPr/>
        <p:txBody>
          <a:bodyPr/>
          <a:lstStyle/>
          <a:p>
            <a:r>
              <a:rPr lang="en-US" dirty="0"/>
              <a:t>Economics Depend on Scale/Mission</a:t>
            </a:r>
          </a:p>
        </p:txBody>
      </p:sp>
      <p:pic>
        <p:nvPicPr>
          <p:cNvPr id="3" name="Picture 2">
            <a:extLst>
              <a:ext uri="{FF2B5EF4-FFF2-40B4-BE49-F238E27FC236}">
                <a16:creationId xmlns:a16="http://schemas.microsoft.com/office/drawing/2014/main" id="{91E69E48-E518-254A-8453-92EA90ABF035}"/>
              </a:ext>
            </a:extLst>
          </p:cNvPr>
          <p:cNvPicPr>
            <a:picLocks noChangeAspect="1"/>
          </p:cNvPicPr>
          <p:nvPr/>
        </p:nvPicPr>
        <p:blipFill>
          <a:blip r:embed="rId3"/>
          <a:stretch>
            <a:fillRect/>
          </a:stretch>
        </p:blipFill>
        <p:spPr>
          <a:xfrm>
            <a:off x="917583" y="1661453"/>
            <a:ext cx="3654417" cy="2254348"/>
          </a:xfrm>
          <a:prstGeom prst="rect">
            <a:avLst/>
          </a:prstGeom>
        </p:spPr>
      </p:pic>
      <p:pic>
        <p:nvPicPr>
          <p:cNvPr id="5" name="Picture 4" descr="A garden with plants and a fence&#10;&#10;Description automatically generated">
            <a:extLst>
              <a:ext uri="{FF2B5EF4-FFF2-40B4-BE49-F238E27FC236}">
                <a16:creationId xmlns:a16="http://schemas.microsoft.com/office/drawing/2014/main" id="{70DA01AA-7077-B6A1-57FA-9335394D2604}"/>
              </a:ext>
            </a:extLst>
          </p:cNvPr>
          <p:cNvPicPr>
            <a:picLocks noChangeAspect="1"/>
          </p:cNvPicPr>
          <p:nvPr/>
        </p:nvPicPr>
        <p:blipFill>
          <a:blip r:embed="rId4"/>
          <a:stretch>
            <a:fillRect/>
          </a:stretch>
        </p:blipFill>
        <p:spPr>
          <a:xfrm>
            <a:off x="5049874" y="1661453"/>
            <a:ext cx="3619566" cy="2254348"/>
          </a:xfrm>
          <a:prstGeom prst="rect">
            <a:avLst/>
          </a:prstGeom>
        </p:spPr>
      </p:pic>
      <p:pic>
        <p:nvPicPr>
          <p:cNvPr id="6" name="Picture 5">
            <a:extLst>
              <a:ext uri="{FF2B5EF4-FFF2-40B4-BE49-F238E27FC236}">
                <a16:creationId xmlns:a16="http://schemas.microsoft.com/office/drawing/2014/main" id="{2C3BE07E-CA27-89E4-6FF9-54313016A51D}"/>
              </a:ext>
            </a:extLst>
          </p:cNvPr>
          <p:cNvPicPr>
            <a:picLocks noChangeAspect="1"/>
          </p:cNvPicPr>
          <p:nvPr/>
        </p:nvPicPr>
        <p:blipFill rotWithShape="1">
          <a:blip r:embed="rId5"/>
          <a:srcRect l="2971" r="8912"/>
          <a:stretch/>
        </p:blipFill>
        <p:spPr>
          <a:xfrm>
            <a:off x="917584" y="4231193"/>
            <a:ext cx="3654416" cy="2109485"/>
          </a:xfrm>
          <a:prstGeom prst="rect">
            <a:avLst/>
          </a:prstGeom>
        </p:spPr>
      </p:pic>
      <p:pic>
        <p:nvPicPr>
          <p:cNvPr id="8" name="Picture 7" descr="A field with piles of dirt&#10;&#10;Description automatically generated">
            <a:extLst>
              <a:ext uri="{FF2B5EF4-FFF2-40B4-BE49-F238E27FC236}">
                <a16:creationId xmlns:a16="http://schemas.microsoft.com/office/drawing/2014/main" id="{718AF97A-71E5-1B51-231A-284304DA1502}"/>
              </a:ext>
            </a:extLst>
          </p:cNvPr>
          <p:cNvPicPr>
            <a:picLocks noChangeAspect="1"/>
          </p:cNvPicPr>
          <p:nvPr/>
        </p:nvPicPr>
        <p:blipFill rotWithShape="1">
          <a:blip r:embed="rId6"/>
          <a:srcRect l="20376" t="21636" r="964" b="14076"/>
          <a:stretch/>
        </p:blipFill>
        <p:spPr>
          <a:xfrm>
            <a:off x="5049873" y="4231192"/>
            <a:ext cx="3619567" cy="2109485"/>
          </a:xfrm>
          <a:prstGeom prst="rect">
            <a:avLst/>
          </a:prstGeom>
        </p:spPr>
      </p:pic>
    </p:spTree>
    <p:extLst>
      <p:ext uri="{BB962C8B-B14F-4D97-AF65-F5344CB8AC3E}">
        <p14:creationId xmlns:p14="http://schemas.microsoft.com/office/powerpoint/2010/main" val="1437223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sitting on grass&#10;&#10;Description automatically generated with low confidence">
            <a:extLst>
              <a:ext uri="{FF2B5EF4-FFF2-40B4-BE49-F238E27FC236}">
                <a16:creationId xmlns:a16="http://schemas.microsoft.com/office/drawing/2014/main" id="{AD79F531-DED9-C341-E0A3-73617F3C7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315" y="1865453"/>
            <a:ext cx="3137351" cy="4183134"/>
          </a:xfrm>
          <a:prstGeom prst="rect">
            <a:avLst/>
          </a:prstGeom>
        </p:spPr>
      </p:pic>
      <p:pic>
        <p:nvPicPr>
          <p:cNvPr id="6" name="Picture 5" descr="Logo, company name&#10;&#10;Description automatically generated">
            <a:extLst>
              <a:ext uri="{FF2B5EF4-FFF2-40B4-BE49-F238E27FC236}">
                <a16:creationId xmlns:a16="http://schemas.microsoft.com/office/drawing/2014/main" id="{0C784847-CC55-52F6-8218-6A34CD653DFB}"/>
              </a:ext>
            </a:extLst>
          </p:cNvPr>
          <p:cNvPicPr>
            <a:picLocks noChangeAspect="1"/>
          </p:cNvPicPr>
          <p:nvPr/>
        </p:nvPicPr>
        <p:blipFill>
          <a:blip r:embed="rId4"/>
          <a:stretch>
            <a:fillRect/>
          </a:stretch>
        </p:blipFill>
        <p:spPr>
          <a:xfrm>
            <a:off x="6257483" y="3264870"/>
            <a:ext cx="1536700" cy="1384300"/>
          </a:xfrm>
          <a:prstGeom prst="rect">
            <a:avLst/>
          </a:prstGeom>
        </p:spPr>
      </p:pic>
      <p:sp>
        <p:nvSpPr>
          <p:cNvPr id="7" name="Title 1">
            <a:extLst>
              <a:ext uri="{FF2B5EF4-FFF2-40B4-BE49-F238E27FC236}">
                <a16:creationId xmlns:a16="http://schemas.microsoft.com/office/drawing/2014/main" id="{DB184149-229E-51FD-DFBB-6337049891E7}"/>
              </a:ext>
            </a:extLst>
          </p:cNvPr>
          <p:cNvSpPr>
            <a:spLocks noGrp="1"/>
          </p:cNvSpPr>
          <p:nvPr>
            <p:ph type="title"/>
          </p:nvPr>
        </p:nvSpPr>
        <p:spPr>
          <a:xfrm>
            <a:off x="671332" y="570053"/>
            <a:ext cx="8472668" cy="1295400"/>
          </a:xfrm>
        </p:spPr>
        <p:txBody>
          <a:bodyPr>
            <a:noAutofit/>
          </a:bodyPr>
          <a:lstStyle/>
          <a:p>
            <a:r>
              <a:rPr lang="en-US" sz="3600" dirty="0">
                <a:latin typeface="Gill Sans MT" panose="020B0502020104020203" pitchFamily="34" charset="77"/>
              </a:rPr>
              <a:t>Questions?</a:t>
            </a:r>
            <a:br>
              <a:rPr lang="en-US" sz="3600" dirty="0">
                <a:latin typeface="Gill Sans MT" panose="020B0502020104020203" pitchFamily="34" charset="77"/>
              </a:rPr>
            </a:br>
            <a:endParaRPr lang="en-US" dirty="0">
              <a:latin typeface="Gill Sans MT" panose="020B0502020104020203" pitchFamily="34" charset="77"/>
            </a:endParaRPr>
          </a:p>
        </p:txBody>
      </p:sp>
    </p:spTree>
    <p:extLst>
      <p:ext uri="{BB962C8B-B14F-4D97-AF65-F5344CB8AC3E}">
        <p14:creationId xmlns:p14="http://schemas.microsoft.com/office/powerpoint/2010/main" val="21427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3CFC8-9279-D5B5-E584-895F06861856}"/>
              </a:ext>
            </a:extLst>
          </p:cNvPr>
          <p:cNvSpPr txBox="1"/>
          <p:nvPr/>
        </p:nvSpPr>
        <p:spPr>
          <a:xfrm>
            <a:off x="1237958" y="1955410"/>
            <a:ext cx="7596552" cy="2215991"/>
          </a:xfrm>
          <a:prstGeom prst="rect">
            <a:avLst/>
          </a:prstGeom>
          <a:noFill/>
        </p:spPr>
        <p:txBody>
          <a:bodyPr wrap="square">
            <a:spAutoFit/>
          </a:bodyPr>
          <a:lstStyle/>
          <a:p>
            <a:r>
              <a:rPr lang="en-US" sz="2400" b="0" i="0" dirty="0">
                <a:solidFill>
                  <a:srgbClr val="2E2E2E"/>
                </a:solidFill>
                <a:effectLst/>
                <a:latin typeface="Gill Sans MT" panose="020B0502020104020203" pitchFamily="34" charset="77"/>
              </a:rPr>
              <a:t>“Composting economics refers to the </a:t>
            </a:r>
            <a:r>
              <a:rPr lang="en-US" sz="2400" b="0" i="1" dirty="0">
                <a:solidFill>
                  <a:srgbClr val="2E2E2E"/>
                </a:solidFill>
                <a:effectLst/>
                <a:latin typeface="Gill Sans MT" panose="020B0502020104020203" pitchFamily="34" charset="77"/>
              </a:rPr>
              <a:t>business</a:t>
            </a:r>
            <a:r>
              <a:rPr lang="en-US" sz="2400" b="0" i="0" dirty="0">
                <a:solidFill>
                  <a:srgbClr val="2E2E2E"/>
                </a:solidFill>
                <a:effectLst/>
                <a:latin typeface="Gill Sans MT" panose="020B0502020104020203" pitchFamily="34" charset="77"/>
              </a:rPr>
              <a:t> of composting—how to manage feedstocks and manufacture a marketable product in such a way as to produce a profit.”</a:t>
            </a:r>
          </a:p>
          <a:p>
            <a:pPr>
              <a:tabLst>
                <a:tab pos="3656013" algn="l"/>
              </a:tabLst>
            </a:pPr>
            <a:r>
              <a:rPr lang="en-US" sz="2400" dirty="0">
                <a:solidFill>
                  <a:srgbClr val="2E2E2E"/>
                </a:solidFill>
                <a:latin typeface="Gill Sans MT" panose="020B0502020104020203" pitchFamily="34" charset="77"/>
              </a:rPr>
              <a:t>	</a:t>
            </a:r>
          </a:p>
          <a:p>
            <a:pPr>
              <a:tabLst>
                <a:tab pos="3656013" algn="l"/>
              </a:tabLst>
            </a:pPr>
            <a:r>
              <a:rPr lang="en-US" sz="2400" dirty="0">
                <a:solidFill>
                  <a:srgbClr val="2E2E2E"/>
                </a:solidFill>
                <a:latin typeface="Gill Sans MT" panose="020B0502020104020203" pitchFamily="34" charset="77"/>
              </a:rPr>
              <a:t>	</a:t>
            </a:r>
            <a:r>
              <a:rPr lang="en-US" dirty="0">
                <a:solidFill>
                  <a:srgbClr val="2E2E2E"/>
                </a:solidFill>
                <a:latin typeface="Gill Sans MT" panose="020B0502020104020203" pitchFamily="34" charset="77"/>
              </a:rPr>
              <a:t>Chapter 19</a:t>
            </a:r>
            <a:endParaRPr lang="en-US" b="0" i="0" dirty="0">
              <a:solidFill>
                <a:srgbClr val="2E2E2E"/>
              </a:solidFill>
              <a:effectLst/>
              <a:latin typeface="Gill Sans MT" panose="020B0502020104020203" pitchFamily="34" charset="77"/>
            </a:endParaRPr>
          </a:p>
          <a:p>
            <a:pPr>
              <a:tabLst>
                <a:tab pos="3656013" algn="l"/>
              </a:tabLst>
            </a:pPr>
            <a:r>
              <a:rPr lang="en-US" dirty="0">
                <a:solidFill>
                  <a:srgbClr val="2E2E2E"/>
                </a:solidFill>
                <a:latin typeface="Gill Sans MT" panose="020B0502020104020203" pitchFamily="34" charset="77"/>
              </a:rPr>
              <a:t>		The Composting Handbook</a:t>
            </a:r>
            <a:endParaRPr lang="en-US" dirty="0">
              <a:latin typeface="Gill Sans MT" panose="020B0502020104020203" pitchFamily="34" charset="77"/>
            </a:endParaRPr>
          </a:p>
        </p:txBody>
      </p:sp>
    </p:spTree>
    <p:extLst>
      <p:ext uri="{BB962C8B-B14F-4D97-AF65-F5344CB8AC3E}">
        <p14:creationId xmlns:p14="http://schemas.microsoft.com/office/powerpoint/2010/main" val="47287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92EEF44D-5077-2543-AC45-8035552DB025}"/>
              </a:ext>
            </a:extLst>
          </p:cNvPr>
          <p:cNvSpPr>
            <a:spLocks noGrp="1"/>
          </p:cNvSpPr>
          <p:nvPr>
            <p:ph type="title"/>
          </p:nvPr>
        </p:nvSpPr>
        <p:spPr>
          <a:xfrm>
            <a:off x="914400" y="146379"/>
            <a:ext cx="7772400" cy="1485900"/>
          </a:xfrm>
        </p:spPr>
        <p:txBody>
          <a:bodyPr/>
          <a:lstStyle/>
          <a:p>
            <a:r>
              <a:rPr lang="en-US" altLang="en-US" sz="3600" b="1" dirty="0">
                <a:latin typeface="Gill Sans MT" panose="020B0502020104020203" pitchFamily="34" charset="77"/>
                <a:ea typeface="ＭＳ Ｐゴシック" panose="020B0600070205080204" pitchFamily="34" charset="-128"/>
              </a:rPr>
              <a:t>Commercial Compost Equation</a:t>
            </a:r>
          </a:p>
        </p:txBody>
      </p:sp>
      <p:grpSp>
        <p:nvGrpSpPr>
          <p:cNvPr id="2" name="Group 1">
            <a:extLst>
              <a:ext uri="{FF2B5EF4-FFF2-40B4-BE49-F238E27FC236}">
                <a16:creationId xmlns:a16="http://schemas.microsoft.com/office/drawing/2014/main" id="{89E5C685-3584-4CE8-AAD5-793DA89344A2}"/>
              </a:ext>
            </a:extLst>
          </p:cNvPr>
          <p:cNvGrpSpPr/>
          <p:nvPr/>
        </p:nvGrpSpPr>
        <p:grpSpPr>
          <a:xfrm>
            <a:off x="1275905" y="1886092"/>
            <a:ext cx="7049390" cy="3778724"/>
            <a:chOff x="1753367" y="2315936"/>
            <a:chExt cx="6205353" cy="3113314"/>
          </a:xfrm>
        </p:grpSpPr>
        <p:pic>
          <p:nvPicPr>
            <p:cNvPr id="54274" name="Picture 3" descr="piles.tiff">
              <a:extLst>
                <a:ext uri="{FF2B5EF4-FFF2-40B4-BE49-F238E27FC236}">
                  <a16:creationId xmlns:a16="http://schemas.microsoft.com/office/drawing/2014/main" id="{A7B15D23-9A5A-FD47-B4D3-5E13CB1EBC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9650" y="2490977"/>
              <a:ext cx="2039566" cy="196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Truck.tiff">
              <a:extLst>
                <a:ext uri="{FF2B5EF4-FFF2-40B4-BE49-F238E27FC236}">
                  <a16:creationId xmlns:a16="http://schemas.microsoft.com/office/drawing/2014/main" id="{8F4B9B69-15FC-5B44-A41E-21F93F6164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90315" y="3400441"/>
              <a:ext cx="1019783" cy="66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6">
              <a:extLst>
                <a:ext uri="{FF2B5EF4-FFF2-40B4-BE49-F238E27FC236}">
                  <a16:creationId xmlns:a16="http://schemas.microsoft.com/office/drawing/2014/main" id="{3C12FE7D-70E2-0A4C-B477-A4F97E6AE55B}"/>
                </a:ext>
              </a:extLst>
            </p:cNvPr>
            <p:cNvSpPr>
              <a:spLocks noChangeArrowheads="1"/>
            </p:cNvSpPr>
            <p:nvPr/>
          </p:nvSpPr>
          <p:spPr bwMode="auto">
            <a:xfrm>
              <a:off x="2124853" y="4542956"/>
              <a:ext cx="496332" cy="4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000000"/>
                  </a:solidFill>
                  <a:effectLst/>
                  <a:uLnTx/>
                  <a:uFillTx/>
                  <a:latin typeface="Helvetica"/>
                  <a:ea typeface="Lucida Grande" panose="020B0600040502020204" pitchFamily="34" charset="0"/>
                  <a:cs typeface="Lucida Grande" panose="020B0600040502020204" pitchFamily="34" charset="0"/>
                </a:rPr>
                <a:t>$</a:t>
              </a:r>
              <a:endParaRPr kumimoji="0" lang="en-US" altLang="en-US" sz="3000" b="0" i="0" u="none" strike="noStrike" kern="1200" cap="none" spc="0" normalizeH="0" baseline="0" noProof="0">
                <a:ln>
                  <a:noFill/>
                </a:ln>
                <a:solidFill>
                  <a:srgbClr val="000000"/>
                </a:solidFill>
                <a:effectLst/>
                <a:uLnTx/>
                <a:uFillTx/>
                <a:latin typeface="Helvetica"/>
                <a:ea typeface="ＭＳ Ｐゴシック" panose="020B0600070205080204" pitchFamily="34" charset="-128"/>
              </a:endParaRPr>
            </a:p>
          </p:txBody>
        </p:sp>
        <p:sp>
          <p:nvSpPr>
            <p:cNvPr id="54277" name="TextBox 9">
              <a:extLst>
                <a:ext uri="{FF2B5EF4-FFF2-40B4-BE49-F238E27FC236}">
                  <a16:creationId xmlns:a16="http://schemas.microsoft.com/office/drawing/2014/main" id="{9FE8A351-99AE-D14D-9968-D8C6E0A3846C}"/>
                </a:ext>
              </a:extLst>
            </p:cNvPr>
            <p:cNvSpPr>
              <a:spLocks noChangeArrowheads="1"/>
            </p:cNvSpPr>
            <p:nvPr/>
          </p:nvSpPr>
          <p:spPr bwMode="auto">
            <a:xfrm>
              <a:off x="2560320" y="4550307"/>
              <a:ext cx="259080" cy="363152"/>
            </a:xfrm>
            <a:prstGeom prst="upArrow">
              <a:avLst>
                <a:gd name="adj1" fmla="val 50000"/>
                <a:gd name="adj2" fmla="val 49993"/>
              </a:avLst>
            </a:prstGeom>
            <a:solidFill>
              <a:srgbClr val="BB36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Helvetica"/>
                <a:ea typeface="ＭＳ Ｐゴシック" panose="020B0600070205080204" pitchFamily="34" charset="-128"/>
              </a:endParaRPr>
            </a:p>
          </p:txBody>
        </p:sp>
        <p:cxnSp>
          <p:nvCxnSpPr>
            <p:cNvPr id="54278" name="Straight Connector 10">
              <a:extLst>
                <a:ext uri="{FF2B5EF4-FFF2-40B4-BE49-F238E27FC236}">
                  <a16:creationId xmlns:a16="http://schemas.microsoft.com/office/drawing/2014/main" id="{4324E633-F9A1-0C4B-ACE0-A852AEA84788}"/>
                </a:ext>
              </a:extLst>
            </p:cNvPr>
            <p:cNvCxnSpPr>
              <a:cxnSpLocks noChangeShapeType="1"/>
            </p:cNvCxnSpPr>
            <p:nvPr/>
          </p:nvCxnSpPr>
          <p:spPr bwMode="auto">
            <a:xfrm>
              <a:off x="3344466" y="2315936"/>
              <a:ext cx="0" cy="3113314"/>
            </a:xfrm>
            <a:prstGeom prst="line">
              <a:avLst/>
            </a:prstGeom>
            <a:noFill/>
            <a:ln w="31750">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4279" name="Straight Connector 16">
              <a:extLst>
                <a:ext uri="{FF2B5EF4-FFF2-40B4-BE49-F238E27FC236}">
                  <a16:creationId xmlns:a16="http://schemas.microsoft.com/office/drawing/2014/main" id="{62A3A5D3-C657-BB47-981C-B110BA081EA7}"/>
                </a:ext>
              </a:extLst>
            </p:cNvPr>
            <p:cNvCxnSpPr>
              <a:cxnSpLocks noChangeShapeType="1"/>
            </p:cNvCxnSpPr>
            <p:nvPr/>
          </p:nvCxnSpPr>
          <p:spPr bwMode="auto">
            <a:xfrm>
              <a:off x="5829300" y="2315936"/>
              <a:ext cx="0" cy="3113314"/>
            </a:xfrm>
            <a:prstGeom prst="line">
              <a:avLst/>
            </a:prstGeom>
            <a:noFill/>
            <a:ln w="31750">
              <a:solidFill>
                <a:schemeClr val="tx1"/>
              </a:solidFill>
              <a:prstDash val="sysDash"/>
              <a:round/>
              <a:headEnd/>
              <a:tailEnd/>
            </a:ln>
            <a:extLst>
              <a:ext uri="{909E8E84-426E-40DD-AFC4-6F175D3DCCD1}">
                <a14:hiddenFill xmlns:a14="http://schemas.microsoft.com/office/drawing/2010/main">
                  <a:noFill/>
                </a14:hiddenFill>
              </a:ext>
            </a:extLst>
          </p:spPr>
        </p:cxnSp>
        <p:sp>
          <p:nvSpPr>
            <p:cNvPr id="54280" name="Rectangle 17">
              <a:extLst>
                <a:ext uri="{FF2B5EF4-FFF2-40B4-BE49-F238E27FC236}">
                  <a16:creationId xmlns:a16="http://schemas.microsoft.com/office/drawing/2014/main" id="{B08CFB92-D48D-EE4B-A9E3-9A069BAF646F}"/>
                </a:ext>
              </a:extLst>
            </p:cNvPr>
            <p:cNvSpPr>
              <a:spLocks noChangeArrowheads="1"/>
            </p:cNvSpPr>
            <p:nvPr/>
          </p:nvSpPr>
          <p:spPr bwMode="auto">
            <a:xfrm>
              <a:off x="4155497" y="4542956"/>
              <a:ext cx="419656" cy="4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000000"/>
                  </a:solidFill>
                  <a:effectLst/>
                  <a:uLnTx/>
                  <a:uFillTx/>
                  <a:latin typeface="Helvetica"/>
                  <a:ea typeface="Lucida Grande" panose="020B0600040502020204" pitchFamily="34" charset="0"/>
                  <a:cs typeface="Lucida Grande" panose="020B0600040502020204" pitchFamily="34" charset="0"/>
                </a:rPr>
                <a:t>$</a:t>
              </a:r>
              <a:endParaRPr kumimoji="0" lang="en-US" altLang="en-US" sz="3000" b="0" i="0" u="none" strike="noStrike" kern="1200" cap="none" spc="0" normalizeH="0" baseline="0" noProof="0">
                <a:ln>
                  <a:noFill/>
                </a:ln>
                <a:solidFill>
                  <a:srgbClr val="000000"/>
                </a:solidFill>
                <a:effectLst/>
                <a:uLnTx/>
                <a:uFillTx/>
                <a:latin typeface="Helvetica"/>
                <a:ea typeface="ＭＳ Ｐゴシック" panose="020B0600070205080204" pitchFamily="34" charset="-128"/>
              </a:endParaRPr>
            </a:p>
          </p:txBody>
        </p:sp>
        <p:sp>
          <p:nvSpPr>
            <p:cNvPr id="19" name="Down Arrow 18">
              <a:extLst>
                <a:ext uri="{FF2B5EF4-FFF2-40B4-BE49-F238E27FC236}">
                  <a16:creationId xmlns:a16="http://schemas.microsoft.com/office/drawing/2014/main" id="{56AC15F1-B4AA-984F-941F-E8FB2373CAC0}"/>
                </a:ext>
              </a:extLst>
            </p:cNvPr>
            <p:cNvSpPr/>
            <p:nvPr/>
          </p:nvSpPr>
          <p:spPr bwMode="auto">
            <a:xfrm>
              <a:off x="4602671" y="4593688"/>
              <a:ext cx="231636" cy="333309"/>
            </a:xfrm>
            <a:prstGeom prst="downArrow">
              <a:avLst/>
            </a:prstGeom>
            <a:solidFill>
              <a:srgbClr val="BB3620"/>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ea typeface="ヒラギノ角ゴ Pro W3" charset="-128"/>
                <a:cs typeface="ヒラギノ角ゴ Pro W3" charset="-128"/>
              </a:endParaRPr>
            </a:p>
          </p:txBody>
        </p:sp>
        <p:sp>
          <p:nvSpPr>
            <p:cNvPr id="54282" name="Rectangle 19">
              <a:extLst>
                <a:ext uri="{FF2B5EF4-FFF2-40B4-BE49-F238E27FC236}">
                  <a16:creationId xmlns:a16="http://schemas.microsoft.com/office/drawing/2014/main" id="{3F63AFE2-8263-BD41-A3B9-35632BECBE39}"/>
                </a:ext>
              </a:extLst>
            </p:cNvPr>
            <p:cNvSpPr>
              <a:spLocks noChangeArrowheads="1"/>
            </p:cNvSpPr>
            <p:nvPr/>
          </p:nvSpPr>
          <p:spPr bwMode="auto">
            <a:xfrm>
              <a:off x="6332522" y="4542956"/>
              <a:ext cx="496332" cy="4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Helvetica"/>
                  <a:ea typeface="Lucida Grande" panose="020B0600040502020204" pitchFamily="34" charset="0"/>
                  <a:cs typeface="Lucida Grande" panose="020B0600040502020204" pitchFamily="34" charset="0"/>
                </a:rPr>
                <a:t>$</a:t>
              </a:r>
              <a:endParaRPr kumimoji="0" lang="en-US" altLang="en-US" sz="3000" b="0" i="0" u="none" strike="noStrike" kern="1200" cap="none" spc="0" normalizeH="0" baseline="0" noProof="0" dirty="0">
                <a:ln>
                  <a:noFill/>
                </a:ln>
                <a:solidFill>
                  <a:srgbClr val="000000"/>
                </a:solidFill>
                <a:effectLst/>
                <a:uLnTx/>
                <a:uFillTx/>
                <a:latin typeface="Helvetica"/>
                <a:ea typeface="ＭＳ Ｐゴシック" panose="020B0600070205080204" pitchFamily="34" charset="-128"/>
              </a:endParaRPr>
            </a:p>
          </p:txBody>
        </p:sp>
        <p:sp>
          <p:nvSpPr>
            <p:cNvPr id="54283" name="TextBox 20">
              <a:extLst>
                <a:ext uri="{FF2B5EF4-FFF2-40B4-BE49-F238E27FC236}">
                  <a16:creationId xmlns:a16="http://schemas.microsoft.com/office/drawing/2014/main" id="{44CC9C5D-5BC4-874A-872F-DFC47C75F259}"/>
                </a:ext>
              </a:extLst>
            </p:cNvPr>
            <p:cNvSpPr>
              <a:spLocks noChangeArrowheads="1"/>
            </p:cNvSpPr>
            <p:nvPr/>
          </p:nvSpPr>
          <p:spPr bwMode="auto">
            <a:xfrm>
              <a:off x="6784099" y="4550307"/>
              <a:ext cx="259080" cy="363152"/>
            </a:xfrm>
            <a:prstGeom prst="upArrow">
              <a:avLst>
                <a:gd name="adj1" fmla="val 50000"/>
                <a:gd name="adj2" fmla="val 49993"/>
              </a:avLst>
            </a:prstGeom>
            <a:solidFill>
              <a:srgbClr val="BB36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Helvetica"/>
                <a:ea typeface="ＭＳ Ｐゴシック" panose="020B0600070205080204" pitchFamily="34" charset="-128"/>
              </a:endParaRPr>
            </a:p>
          </p:txBody>
        </p:sp>
        <p:pic>
          <p:nvPicPr>
            <p:cNvPr id="54284" name="Picture 21" descr="Black-Mulch-Pile.png">
              <a:extLst>
                <a:ext uri="{FF2B5EF4-FFF2-40B4-BE49-F238E27FC236}">
                  <a16:creationId xmlns:a16="http://schemas.microsoft.com/office/drawing/2014/main" id="{C0991FBC-E0EC-AA4B-B839-0FC27F3A54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7105" y="3089787"/>
              <a:ext cx="1789172" cy="104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Box 2">
              <a:extLst>
                <a:ext uri="{FF2B5EF4-FFF2-40B4-BE49-F238E27FC236}">
                  <a16:creationId xmlns:a16="http://schemas.microsoft.com/office/drawing/2014/main" id="{CABDF55B-2156-BC4E-9173-383EAC7B2BCB}"/>
                </a:ext>
              </a:extLst>
            </p:cNvPr>
            <p:cNvSpPr txBox="1">
              <a:spLocks noChangeArrowheads="1"/>
            </p:cNvSpPr>
            <p:nvPr/>
          </p:nvSpPr>
          <p:spPr bwMode="auto">
            <a:xfrm>
              <a:off x="1753367" y="2378953"/>
              <a:ext cx="1355359" cy="38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Gill Sans MT" panose="020B0502020104020203" pitchFamily="34" charset="77"/>
                  <a:ea typeface="ＭＳ Ｐゴシック" panose="020B0600070205080204" pitchFamily="34" charset="-128"/>
                </a:rPr>
                <a:t>Feedstock </a:t>
              </a:r>
            </a:p>
          </p:txBody>
        </p:sp>
        <p:sp>
          <p:nvSpPr>
            <p:cNvPr id="54286" name="TextBox 5">
              <a:extLst>
                <a:ext uri="{FF2B5EF4-FFF2-40B4-BE49-F238E27FC236}">
                  <a16:creationId xmlns:a16="http://schemas.microsoft.com/office/drawing/2014/main" id="{CA8AC345-A58E-9449-B9F4-71BECDE63B60}"/>
                </a:ext>
              </a:extLst>
            </p:cNvPr>
            <p:cNvSpPr txBox="1">
              <a:spLocks noChangeArrowheads="1"/>
            </p:cNvSpPr>
            <p:nvPr/>
          </p:nvSpPr>
          <p:spPr bwMode="auto">
            <a:xfrm>
              <a:off x="3586168" y="2378953"/>
              <a:ext cx="1990852" cy="38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Gill Sans MT" panose="020B0502020104020203" pitchFamily="34" charset="77"/>
                  <a:ea typeface="ＭＳ Ｐゴシック" panose="020B0600070205080204" pitchFamily="34" charset="-128"/>
                </a:rPr>
                <a:t>Manufacturing</a:t>
              </a:r>
              <a:endParaRPr kumimoji="0" lang="en-US" altLang="en-US" sz="1800" b="0" i="0" u="none" strike="noStrike" kern="1200" cap="none" spc="0" normalizeH="0" baseline="0" noProof="0" dirty="0">
                <a:ln>
                  <a:noFill/>
                </a:ln>
                <a:solidFill>
                  <a:srgbClr val="000000"/>
                </a:solidFill>
                <a:effectLst/>
                <a:uLnTx/>
                <a:uFillTx/>
                <a:latin typeface="Gill Sans MT" panose="020B0502020104020203" pitchFamily="34" charset="77"/>
                <a:ea typeface="ＭＳ Ｐゴシック" panose="020B0600070205080204" pitchFamily="34" charset="-128"/>
              </a:endParaRPr>
            </a:p>
          </p:txBody>
        </p:sp>
        <p:sp>
          <p:nvSpPr>
            <p:cNvPr id="8" name="TextBox 7">
              <a:extLst>
                <a:ext uri="{FF2B5EF4-FFF2-40B4-BE49-F238E27FC236}">
                  <a16:creationId xmlns:a16="http://schemas.microsoft.com/office/drawing/2014/main" id="{AE06F4FE-FCD6-3247-A1E2-B5A7BB3294D0}"/>
                </a:ext>
              </a:extLst>
            </p:cNvPr>
            <p:cNvSpPr txBox="1"/>
            <p:nvPr/>
          </p:nvSpPr>
          <p:spPr>
            <a:xfrm>
              <a:off x="5894177" y="2405207"/>
              <a:ext cx="2064543" cy="6085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pitchFamily="34" charset="77"/>
                  <a:ea typeface="Gill Sans" charset="0"/>
                  <a:cs typeface="Gill Sans" charset="0"/>
                </a:rPr>
                <a:t>Product Sales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ＭＳ Ｐゴシック" charset="-128"/>
              </a:endParaRPr>
            </a:p>
          </p:txBody>
        </p:sp>
      </p:grpSp>
      <p:sp>
        <p:nvSpPr>
          <p:cNvPr id="3" name="TextBox 2">
            <a:extLst>
              <a:ext uri="{FF2B5EF4-FFF2-40B4-BE49-F238E27FC236}">
                <a16:creationId xmlns:a16="http://schemas.microsoft.com/office/drawing/2014/main" id="{819A27C5-4E48-D847-854C-4F34EBC8C36B}"/>
              </a:ext>
            </a:extLst>
          </p:cNvPr>
          <p:cNvSpPr txBox="1"/>
          <p:nvPr/>
        </p:nvSpPr>
        <p:spPr>
          <a:xfrm>
            <a:off x="1315433" y="1241083"/>
            <a:ext cx="146065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pitchFamily="34" charset="77"/>
                <a:ea typeface="ＭＳ Ｐゴシック" panose="020B0600070205080204" pitchFamily="34" charset="-128"/>
              </a:rPr>
              <a:t>75 – 80%*</a:t>
            </a:r>
          </a:p>
        </p:txBody>
      </p:sp>
      <p:sp>
        <p:nvSpPr>
          <p:cNvPr id="20" name="TextBox 19">
            <a:extLst>
              <a:ext uri="{FF2B5EF4-FFF2-40B4-BE49-F238E27FC236}">
                <a16:creationId xmlns:a16="http://schemas.microsoft.com/office/drawing/2014/main" id="{8F4EF0D4-0EA9-7641-936B-0A086830660D}"/>
              </a:ext>
            </a:extLst>
          </p:cNvPr>
          <p:cNvSpPr txBox="1"/>
          <p:nvPr/>
        </p:nvSpPr>
        <p:spPr>
          <a:xfrm>
            <a:off x="6260577" y="1216730"/>
            <a:ext cx="146065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pitchFamily="34" charset="77"/>
                <a:ea typeface="ＭＳ Ｐゴシック" panose="020B0600070205080204" pitchFamily="34" charset="-128"/>
              </a:rPr>
              <a:t>20 – 25%*</a:t>
            </a:r>
          </a:p>
        </p:txBody>
      </p:sp>
      <p:sp>
        <p:nvSpPr>
          <p:cNvPr id="4" name="TextBox 3">
            <a:extLst>
              <a:ext uri="{FF2B5EF4-FFF2-40B4-BE49-F238E27FC236}">
                <a16:creationId xmlns:a16="http://schemas.microsoft.com/office/drawing/2014/main" id="{3564F310-A9C7-5744-9976-3C3C6829A875}"/>
              </a:ext>
            </a:extLst>
          </p:cNvPr>
          <p:cNvSpPr txBox="1"/>
          <p:nvPr/>
        </p:nvSpPr>
        <p:spPr>
          <a:xfrm>
            <a:off x="6487750" y="6073746"/>
            <a:ext cx="103746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pitchFamily="34" charset="77"/>
                <a:ea typeface="ＭＳ Ｐゴシック" panose="020B0600070205080204" pitchFamily="34" charset="-128"/>
              </a:rPr>
              <a:t>YMMV</a:t>
            </a:r>
          </a:p>
        </p:txBody>
      </p:sp>
      <p:sp>
        <p:nvSpPr>
          <p:cNvPr id="5" name="TextBox 4">
            <a:extLst>
              <a:ext uri="{FF2B5EF4-FFF2-40B4-BE49-F238E27FC236}">
                <a16:creationId xmlns:a16="http://schemas.microsoft.com/office/drawing/2014/main" id="{B53C3880-8479-2A44-8F74-0CE7E4360C79}"/>
              </a:ext>
            </a:extLst>
          </p:cNvPr>
          <p:cNvSpPr txBox="1"/>
          <p:nvPr/>
        </p:nvSpPr>
        <p:spPr>
          <a:xfrm>
            <a:off x="877305" y="6103054"/>
            <a:ext cx="3048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pitchFamily="34" charset="77"/>
                <a:ea typeface="ＭＳ Ｐゴシック" panose="020B0600070205080204" pitchFamily="34" charset="-128"/>
              </a:rPr>
              <a:t>*CalRecycle, 2019. </a:t>
            </a:r>
          </a:p>
        </p:txBody>
      </p:sp>
    </p:spTree>
    <p:extLst>
      <p:ext uri="{BB962C8B-B14F-4D97-AF65-F5344CB8AC3E}">
        <p14:creationId xmlns:p14="http://schemas.microsoft.com/office/powerpoint/2010/main" val="36763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0" grpId="0"/>
      <p:bldP spid="20" grpId="1"/>
      <p:bldP spid="4" grpId="0"/>
      <p:bldP spid="4" grpId="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29F4C-0225-B463-689C-8B849C542C35}"/>
              </a:ext>
            </a:extLst>
          </p:cNvPr>
          <p:cNvSpPr>
            <a:spLocks noGrp="1"/>
          </p:cNvSpPr>
          <p:nvPr>
            <p:ph type="title"/>
          </p:nvPr>
        </p:nvSpPr>
        <p:spPr>
          <a:xfrm>
            <a:off x="557885" y="28137"/>
            <a:ext cx="8458200" cy="1339947"/>
          </a:xfrm>
        </p:spPr>
        <p:txBody>
          <a:bodyPr/>
          <a:lstStyle/>
          <a:p>
            <a:r>
              <a:rPr lang="en-US" dirty="0">
                <a:latin typeface="Gill Sans MT" panose="020B0502020104020203" pitchFamily="34" charset="77"/>
              </a:rPr>
              <a:t>Significant Range</a:t>
            </a:r>
          </a:p>
        </p:txBody>
      </p:sp>
      <p:sp>
        <p:nvSpPr>
          <p:cNvPr id="5" name="Content Placeholder 4">
            <a:extLst>
              <a:ext uri="{FF2B5EF4-FFF2-40B4-BE49-F238E27FC236}">
                <a16:creationId xmlns:a16="http://schemas.microsoft.com/office/drawing/2014/main" id="{877BD655-33CA-EDF6-BE5C-61D03D15B07F}"/>
              </a:ext>
            </a:extLst>
          </p:cNvPr>
          <p:cNvSpPr>
            <a:spLocks noGrp="1"/>
          </p:cNvSpPr>
          <p:nvPr>
            <p:ph sz="half" idx="1"/>
          </p:nvPr>
        </p:nvSpPr>
        <p:spPr>
          <a:xfrm>
            <a:off x="829432" y="2792435"/>
            <a:ext cx="3810000" cy="1473591"/>
          </a:xfrm>
        </p:spPr>
        <p:txBody>
          <a:bodyPr/>
          <a:lstStyle/>
          <a:p>
            <a:pPr marL="0" indent="0">
              <a:buNone/>
            </a:pPr>
            <a:r>
              <a:rPr lang="en-US" dirty="0"/>
              <a:t>California (2019)</a:t>
            </a:r>
          </a:p>
          <a:p>
            <a:r>
              <a:rPr lang="en-US" b="0" dirty="0"/>
              <a:t>100% charge tip fees</a:t>
            </a:r>
          </a:p>
          <a:p>
            <a:r>
              <a:rPr lang="en-US" b="0" dirty="0"/>
              <a:t>100% percent sell compost</a:t>
            </a:r>
          </a:p>
          <a:p>
            <a:endParaRPr lang="en-US" b="0" dirty="0"/>
          </a:p>
        </p:txBody>
      </p:sp>
      <p:sp>
        <p:nvSpPr>
          <p:cNvPr id="6" name="Content Placeholder 5">
            <a:extLst>
              <a:ext uri="{FF2B5EF4-FFF2-40B4-BE49-F238E27FC236}">
                <a16:creationId xmlns:a16="http://schemas.microsoft.com/office/drawing/2014/main" id="{0DFC0164-E77A-B50A-8A0A-9559BB0D2C2F}"/>
              </a:ext>
            </a:extLst>
          </p:cNvPr>
          <p:cNvSpPr>
            <a:spLocks noGrp="1"/>
          </p:cNvSpPr>
          <p:nvPr>
            <p:ph sz="half" idx="2"/>
          </p:nvPr>
        </p:nvSpPr>
        <p:spPr>
          <a:xfrm>
            <a:off x="5550291" y="3246118"/>
            <a:ext cx="3810000" cy="1371600"/>
          </a:xfrm>
        </p:spPr>
        <p:txBody>
          <a:bodyPr/>
          <a:lstStyle/>
          <a:p>
            <a:pPr marL="0" indent="0">
              <a:buNone/>
            </a:pPr>
            <a:r>
              <a:rPr lang="en-US" dirty="0"/>
              <a:t>Wisconsin (2012)</a:t>
            </a:r>
          </a:p>
          <a:p>
            <a:r>
              <a:rPr lang="en-US" b="0" dirty="0"/>
              <a:t>87% no tip fee</a:t>
            </a:r>
          </a:p>
          <a:p>
            <a:r>
              <a:rPr lang="en-US" b="0" dirty="0"/>
              <a:t>77% no compost sales</a:t>
            </a:r>
          </a:p>
        </p:txBody>
      </p:sp>
      <p:pic>
        <p:nvPicPr>
          <p:cNvPr id="8" name="Picture 7">
            <a:extLst>
              <a:ext uri="{FF2B5EF4-FFF2-40B4-BE49-F238E27FC236}">
                <a16:creationId xmlns:a16="http://schemas.microsoft.com/office/drawing/2014/main" id="{3880E482-271E-DAF0-7422-55176A977E3C}"/>
              </a:ext>
            </a:extLst>
          </p:cNvPr>
          <p:cNvPicPr>
            <a:picLocks noChangeAspect="1"/>
          </p:cNvPicPr>
          <p:nvPr/>
        </p:nvPicPr>
        <p:blipFill rotWithShape="1">
          <a:blip r:embed="rId3"/>
          <a:srcRect l="2867" t="15025" b="13564"/>
          <a:stretch/>
        </p:blipFill>
        <p:spPr>
          <a:xfrm>
            <a:off x="4786985" y="1955407"/>
            <a:ext cx="4154925" cy="3953022"/>
          </a:xfrm>
          <a:prstGeom prst="rect">
            <a:avLst/>
          </a:prstGeom>
        </p:spPr>
      </p:pic>
      <p:pic>
        <p:nvPicPr>
          <p:cNvPr id="9" name="Picture 8">
            <a:extLst>
              <a:ext uri="{FF2B5EF4-FFF2-40B4-BE49-F238E27FC236}">
                <a16:creationId xmlns:a16="http://schemas.microsoft.com/office/drawing/2014/main" id="{1DD7A4EF-11B1-1575-4782-F0A5B13878E2}"/>
              </a:ext>
            </a:extLst>
          </p:cNvPr>
          <p:cNvPicPr>
            <a:picLocks noChangeAspect="1"/>
          </p:cNvPicPr>
          <p:nvPr/>
        </p:nvPicPr>
        <p:blipFill>
          <a:blip r:embed="rId4"/>
          <a:stretch>
            <a:fillRect/>
          </a:stretch>
        </p:blipFill>
        <p:spPr>
          <a:xfrm>
            <a:off x="1120055" y="1410624"/>
            <a:ext cx="4048583" cy="4772125"/>
          </a:xfrm>
          <a:prstGeom prst="rect">
            <a:avLst/>
          </a:prstGeom>
        </p:spPr>
      </p:pic>
    </p:spTree>
    <p:extLst>
      <p:ext uri="{BB962C8B-B14F-4D97-AF65-F5344CB8AC3E}">
        <p14:creationId xmlns:p14="http://schemas.microsoft.com/office/powerpoint/2010/main" val="116318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over of a book&#10;&#10;Description automatically generated">
            <a:extLst>
              <a:ext uri="{FF2B5EF4-FFF2-40B4-BE49-F238E27FC236}">
                <a16:creationId xmlns:a16="http://schemas.microsoft.com/office/drawing/2014/main" id="{AFD63CCD-85A3-F047-3C96-5BDFA36DC3B0}"/>
              </a:ext>
            </a:extLst>
          </p:cNvPr>
          <p:cNvPicPr>
            <a:picLocks noGrp="1" noChangeAspect="1"/>
          </p:cNvPicPr>
          <p:nvPr>
            <p:ph idx="1"/>
          </p:nvPr>
        </p:nvPicPr>
        <p:blipFill>
          <a:blip r:embed="rId2"/>
          <a:stretch>
            <a:fillRect/>
          </a:stretch>
        </p:blipFill>
        <p:spPr>
          <a:xfrm>
            <a:off x="1055077" y="783478"/>
            <a:ext cx="4057124" cy="5291044"/>
          </a:xfrm>
        </p:spPr>
      </p:pic>
      <p:sp>
        <p:nvSpPr>
          <p:cNvPr id="8" name="TextBox 7">
            <a:extLst>
              <a:ext uri="{FF2B5EF4-FFF2-40B4-BE49-F238E27FC236}">
                <a16:creationId xmlns:a16="http://schemas.microsoft.com/office/drawing/2014/main" id="{4F67CD79-58F1-43EA-16DD-1654A405C6BB}"/>
              </a:ext>
            </a:extLst>
          </p:cNvPr>
          <p:cNvSpPr txBox="1"/>
          <p:nvPr/>
        </p:nvSpPr>
        <p:spPr>
          <a:xfrm>
            <a:off x="5401994" y="783478"/>
            <a:ext cx="3432518" cy="5632311"/>
          </a:xfrm>
          <a:prstGeom prst="rect">
            <a:avLst/>
          </a:prstGeom>
          <a:noFill/>
        </p:spPr>
        <p:txBody>
          <a:bodyPr wrap="square" rtlCol="0">
            <a:spAutoFit/>
          </a:bodyPr>
          <a:lstStyle/>
          <a:p>
            <a:r>
              <a:rPr lang="en-US" dirty="0">
                <a:latin typeface="Gill Sans MT" panose="020B0502020104020203" pitchFamily="34" charset="77"/>
              </a:rPr>
              <a:t>Third Study of the MN Compost Industry</a:t>
            </a:r>
          </a:p>
          <a:p>
            <a:endParaRPr lang="en-US" dirty="0">
              <a:latin typeface="Gill Sans MT" panose="020B0502020104020203" pitchFamily="34" charset="77"/>
            </a:endParaRPr>
          </a:p>
          <a:p>
            <a:r>
              <a:rPr lang="en-US" dirty="0">
                <a:latin typeface="Gill Sans MT" panose="020B0502020104020203" pitchFamily="34" charset="77"/>
              </a:rPr>
              <a:t>MPCA says +125 sites (mostly yard waste)</a:t>
            </a:r>
          </a:p>
          <a:p>
            <a:endParaRPr lang="en-US" dirty="0">
              <a:latin typeface="Gill Sans MT" panose="020B0502020104020203" pitchFamily="34" charset="77"/>
            </a:endParaRPr>
          </a:p>
          <a:p>
            <a:r>
              <a:rPr lang="en-US" dirty="0">
                <a:latin typeface="Gill Sans MT" panose="020B0502020104020203" pitchFamily="34" charset="77"/>
              </a:rPr>
              <a:t>Study N=25 (so maybe 1/5</a:t>
            </a:r>
            <a:r>
              <a:rPr lang="en-US" baseline="30000" dirty="0">
                <a:latin typeface="Gill Sans MT" panose="020B0502020104020203" pitchFamily="34" charset="77"/>
              </a:rPr>
              <a:t>th</a:t>
            </a:r>
            <a:r>
              <a:rPr lang="en-US" dirty="0">
                <a:latin typeface="Gill Sans MT" panose="020B0502020104020203" pitchFamily="34" charset="77"/>
              </a:rPr>
              <a:t>?)</a:t>
            </a:r>
          </a:p>
          <a:p>
            <a:endParaRPr lang="en-US" dirty="0">
              <a:latin typeface="Gill Sans MT" panose="020B0502020104020203" pitchFamily="34" charset="77"/>
            </a:endParaRPr>
          </a:p>
          <a:p>
            <a:r>
              <a:rPr lang="en-US" dirty="0">
                <a:latin typeface="Gill Sans MT" panose="020B0502020104020203" pitchFamily="34" charset="77"/>
              </a:rPr>
              <a:t>Overwhelmingly publicly operated.</a:t>
            </a:r>
          </a:p>
          <a:p>
            <a:endParaRPr lang="en-US" dirty="0">
              <a:latin typeface="Gill Sans MT" panose="020B0502020104020203" pitchFamily="34" charset="77"/>
            </a:endParaRPr>
          </a:p>
          <a:p>
            <a:r>
              <a:rPr lang="en-US" dirty="0">
                <a:latin typeface="Gill Sans MT" panose="020B0502020104020203" pitchFamily="34" charset="77"/>
              </a:rPr>
              <a:t>Equal parts compost &amp; mulch (plus soil mixes)</a:t>
            </a:r>
          </a:p>
          <a:p>
            <a:endParaRPr lang="en-US" dirty="0">
              <a:latin typeface="Gill Sans MT" panose="020B0502020104020203" pitchFamily="34" charset="77"/>
            </a:endParaRPr>
          </a:p>
          <a:p>
            <a:r>
              <a:rPr lang="en-US" dirty="0">
                <a:latin typeface="Gill Sans MT" panose="020B0502020104020203" pitchFamily="34" charset="77"/>
              </a:rPr>
              <a:t>$34 million gross revenue</a:t>
            </a:r>
          </a:p>
          <a:p>
            <a:endParaRPr lang="en-US" dirty="0">
              <a:latin typeface="Gill Sans MT" panose="020B0502020104020203" pitchFamily="34" charset="77"/>
            </a:endParaRPr>
          </a:p>
          <a:p>
            <a:r>
              <a:rPr lang="en-US" dirty="0">
                <a:latin typeface="Gill Sans MT" panose="020B0502020104020203" pitchFamily="34" charset="77"/>
              </a:rPr>
              <a:t>Lot of variation in business models.</a:t>
            </a:r>
          </a:p>
          <a:p>
            <a:endParaRPr lang="en-US" dirty="0">
              <a:latin typeface="Gill Sans MT" panose="020B0502020104020203" pitchFamily="34" charset="77"/>
            </a:endParaRPr>
          </a:p>
          <a:p>
            <a:r>
              <a:rPr lang="en-US" dirty="0">
                <a:latin typeface="Gill Sans MT" panose="020B0502020104020203" pitchFamily="34" charset="77"/>
              </a:rPr>
              <a:t>50/50 split in revenue</a:t>
            </a:r>
          </a:p>
          <a:p>
            <a:r>
              <a:rPr lang="en-US" dirty="0">
                <a:latin typeface="Gill Sans MT" panose="020B0502020104020203" pitchFamily="34" charset="77"/>
              </a:rPr>
              <a:t>(Tip fees vs. product sales)</a:t>
            </a:r>
          </a:p>
        </p:txBody>
      </p:sp>
    </p:spTree>
    <p:extLst>
      <p:ext uri="{BB962C8B-B14F-4D97-AF65-F5344CB8AC3E}">
        <p14:creationId xmlns:p14="http://schemas.microsoft.com/office/powerpoint/2010/main" val="14467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9414-20E5-41BC-A310-F4107E03A58C}"/>
              </a:ext>
            </a:extLst>
          </p:cNvPr>
          <p:cNvSpPr>
            <a:spLocks noGrp="1"/>
          </p:cNvSpPr>
          <p:nvPr>
            <p:ph type="title"/>
          </p:nvPr>
        </p:nvSpPr>
        <p:spPr/>
        <p:txBody>
          <a:bodyPr/>
          <a:lstStyle/>
          <a:p>
            <a:r>
              <a:rPr lang="en-US" sz="3600" dirty="0">
                <a:solidFill>
                  <a:srgbClr val="FFFF00"/>
                </a:solidFill>
                <a:latin typeface="Arial" panose="020B0604020202020204" pitchFamily="34" charset="0"/>
                <a:cs typeface="Arial" panose="020B0604020202020204" pitchFamily="34" charset="0"/>
              </a:rPr>
              <a:t>Composting Business Model:</a:t>
            </a:r>
            <a:br>
              <a:rPr lang="en-US" sz="3600" dirty="0">
                <a:solidFill>
                  <a:srgbClr val="FFFF00"/>
                </a:solidFill>
                <a:latin typeface="Arial" panose="020B0604020202020204" pitchFamily="34" charset="0"/>
                <a:cs typeface="Arial" panose="020B0604020202020204" pitchFamily="34" charset="0"/>
              </a:rPr>
            </a:br>
            <a:r>
              <a:rPr lang="en-US" sz="2800" dirty="0">
                <a:solidFill>
                  <a:srgbClr val="FFFF00"/>
                </a:solidFill>
                <a:latin typeface="Arial" panose="020B0604020202020204" pitchFamily="34" charset="0"/>
                <a:cs typeface="Arial" panose="020B0604020202020204" pitchFamily="34" charset="0"/>
              </a:rPr>
              <a:t>A Four-Way Balancing Act!</a:t>
            </a:r>
            <a:endParaRPr lang="en-US" dirty="0">
              <a:solidFill>
                <a:srgbClr val="FFFF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853EF61-0E6E-4801-BD17-381543655F60}"/>
              </a:ext>
            </a:extLst>
          </p:cNvPr>
          <p:cNvSpPr txBox="1"/>
          <p:nvPr/>
        </p:nvSpPr>
        <p:spPr>
          <a:xfrm>
            <a:off x="498828" y="3401199"/>
            <a:ext cx="1800494" cy="923330"/>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Supply</a:t>
            </a:r>
          </a:p>
          <a:p>
            <a:pPr algn="ctr"/>
            <a:r>
              <a:rPr lang="en-US" b="1" dirty="0">
                <a:solidFill>
                  <a:schemeClr val="bg1"/>
                </a:solidFill>
                <a:latin typeface="Arial" panose="020B0604020202020204" pitchFamily="34" charset="0"/>
                <a:cs typeface="Arial" panose="020B0604020202020204" pitchFamily="34" charset="0"/>
              </a:rPr>
              <a:t>(Feedstocks &amp;</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Contaminants	)</a:t>
            </a:r>
          </a:p>
        </p:txBody>
      </p:sp>
      <p:sp>
        <p:nvSpPr>
          <p:cNvPr id="5" name="TextBox 4">
            <a:extLst>
              <a:ext uri="{FF2B5EF4-FFF2-40B4-BE49-F238E27FC236}">
                <a16:creationId xmlns:a16="http://schemas.microsoft.com/office/drawing/2014/main" id="{0E4F9F23-7636-FC71-2C04-150757DA7D7F}"/>
              </a:ext>
            </a:extLst>
          </p:cNvPr>
          <p:cNvSpPr txBox="1"/>
          <p:nvPr/>
        </p:nvSpPr>
        <p:spPr>
          <a:xfrm>
            <a:off x="7035942" y="3401199"/>
            <a:ext cx="1338828"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Demand</a:t>
            </a:r>
          </a:p>
          <a:p>
            <a:pPr algn="ctr"/>
            <a:r>
              <a:rPr lang="en-US" b="1" dirty="0">
                <a:solidFill>
                  <a:schemeClr val="bg1"/>
                </a:solidFill>
                <a:latin typeface="Arial" panose="020B0604020202020204" pitchFamily="34" charset="0"/>
                <a:cs typeface="Arial" panose="020B0604020202020204" pitchFamily="34" charset="0"/>
              </a:rPr>
              <a:t>(Products)</a:t>
            </a:r>
          </a:p>
        </p:txBody>
      </p:sp>
      <p:sp>
        <p:nvSpPr>
          <p:cNvPr id="10" name="TextBox 9">
            <a:extLst>
              <a:ext uri="{FF2B5EF4-FFF2-40B4-BE49-F238E27FC236}">
                <a16:creationId xmlns:a16="http://schemas.microsoft.com/office/drawing/2014/main" id="{B5E69BD5-22DC-9E1E-69D8-DAFBB1633091}"/>
              </a:ext>
            </a:extLst>
          </p:cNvPr>
          <p:cNvSpPr txBox="1"/>
          <p:nvPr/>
        </p:nvSpPr>
        <p:spPr>
          <a:xfrm>
            <a:off x="3309151" y="3124200"/>
            <a:ext cx="2613216" cy="1200329"/>
          </a:xfrm>
          <a:prstGeom prst="rect">
            <a:avLst/>
          </a:prstGeom>
          <a:no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Pre-Processing</a:t>
            </a:r>
          </a:p>
          <a:p>
            <a:pPr algn="ctr"/>
            <a:r>
              <a:rPr lang="en-US" sz="2400" b="1" dirty="0">
                <a:solidFill>
                  <a:schemeClr val="bg1"/>
                </a:solidFill>
                <a:latin typeface="Arial" panose="020B0604020202020204" pitchFamily="34" charset="0"/>
                <a:cs typeface="Arial" panose="020B0604020202020204" pitchFamily="34" charset="0"/>
              </a:rPr>
              <a:t>Composting</a:t>
            </a:r>
          </a:p>
          <a:p>
            <a:pPr algn="ctr"/>
            <a:r>
              <a:rPr lang="en-US" sz="2400" b="1" dirty="0">
                <a:solidFill>
                  <a:schemeClr val="bg1"/>
                </a:solidFill>
                <a:latin typeface="Arial" panose="020B0604020202020204" pitchFamily="34" charset="0"/>
                <a:cs typeface="Arial" panose="020B0604020202020204" pitchFamily="34" charset="0"/>
              </a:rPr>
              <a:t>Post-Processing</a:t>
            </a:r>
          </a:p>
        </p:txBody>
      </p:sp>
      <p:sp>
        <p:nvSpPr>
          <p:cNvPr id="11" name="Right Arrow 26">
            <a:extLst>
              <a:ext uri="{FF2B5EF4-FFF2-40B4-BE49-F238E27FC236}">
                <a16:creationId xmlns:a16="http://schemas.microsoft.com/office/drawing/2014/main" id="{0EBBDB9E-6918-7E5E-E575-7335A575ABD6}"/>
              </a:ext>
            </a:extLst>
          </p:cNvPr>
          <p:cNvSpPr/>
          <p:nvPr/>
        </p:nvSpPr>
        <p:spPr>
          <a:xfrm>
            <a:off x="2243226" y="3627106"/>
            <a:ext cx="878803" cy="194516"/>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ight Arrow 27">
            <a:extLst>
              <a:ext uri="{FF2B5EF4-FFF2-40B4-BE49-F238E27FC236}">
                <a16:creationId xmlns:a16="http://schemas.microsoft.com/office/drawing/2014/main" id="{525F10DB-6885-F013-D129-DCB790DFF21F}"/>
              </a:ext>
            </a:extLst>
          </p:cNvPr>
          <p:cNvSpPr/>
          <p:nvPr/>
        </p:nvSpPr>
        <p:spPr>
          <a:xfrm>
            <a:off x="5987562" y="3627106"/>
            <a:ext cx="921411" cy="194516"/>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ED54C0D-1D13-5C6D-EDF7-4C63429B5734}"/>
              </a:ext>
            </a:extLst>
          </p:cNvPr>
          <p:cNvSpPr txBox="1"/>
          <p:nvPr/>
        </p:nvSpPr>
        <p:spPr>
          <a:xfrm>
            <a:off x="6161641" y="6341846"/>
            <a:ext cx="2753759" cy="276999"/>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Source: Kessler Consulting, Inc.</a:t>
            </a:r>
          </a:p>
        </p:txBody>
      </p:sp>
      <p:sp>
        <p:nvSpPr>
          <p:cNvPr id="19" name="Rectangle 18">
            <a:extLst>
              <a:ext uri="{FF2B5EF4-FFF2-40B4-BE49-F238E27FC236}">
                <a16:creationId xmlns:a16="http://schemas.microsoft.com/office/drawing/2014/main" id="{DAC22ABE-A021-8711-7677-17FEDCBF681F}"/>
              </a:ext>
            </a:extLst>
          </p:cNvPr>
          <p:cNvSpPr/>
          <p:nvPr/>
        </p:nvSpPr>
        <p:spPr>
          <a:xfrm>
            <a:off x="284480" y="2601379"/>
            <a:ext cx="8630920" cy="229574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B03D103-3351-B235-F527-BDD609F8EE45}"/>
              </a:ext>
            </a:extLst>
          </p:cNvPr>
          <p:cNvGrpSpPr/>
          <p:nvPr/>
        </p:nvGrpSpPr>
        <p:grpSpPr>
          <a:xfrm>
            <a:off x="456222" y="1996844"/>
            <a:ext cx="8339629" cy="461665"/>
            <a:chOff x="402185" y="1475326"/>
            <a:chExt cx="8339629" cy="461665"/>
          </a:xfrm>
        </p:grpSpPr>
        <p:cxnSp>
          <p:nvCxnSpPr>
            <p:cNvPr id="21" name="Straight Arrow Connector 20">
              <a:extLst>
                <a:ext uri="{FF2B5EF4-FFF2-40B4-BE49-F238E27FC236}">
                  <a16:creationId xmlns:a16="http://schemas.microsoft.com/office/drawing/2014/main" id="{043ED961-94FC-37F7-FBD3-1C6FB3D6B2EF}"/>
                </a:ext>
              </a:extLst>
            </p:cNvPr>
            <p:cNvCxnSpPr>
              <a:cxnSpLocks/>
            </p:cNvCxnSpPr>
            <p:nvPr/>
          </p:nvCxnSpPr>
          <p:spPr>
            <a:xfrm>
              <a:off x="402185" y="1706158"/>
              <a:ext cx="8339629" cy="0"/>
            </a:xfrm>
            <a:prstGeom prst="straightConnector1">
              <a:avLst/>
            </a:prstGeom>
            <a:ln w="38100">
              <a:solidFill>
                <a:srgbClr val="BC854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F7D530-A228-D4A3-D5C9-FBB97B8C869D}"/>
                </a:ext>
              </a:extLst>
            </p:cNvPr>
            <p:cNvSpPr txBox="1"/>
            <p:nvPr/>
          </p:nvSpPr>
          <p:spPr>
            <a:xfrm>
              <a:off x="3958690" y="1475326"/>
              <a:ext cx="1226619" cy="461665"/>
            </a:xfrm>
            <a:prstGeom prst="rect">
              <a:avLst/>
            </a:prstGeom>
            <a:solidFill>
              <a:srgbClr val="0B7106"/>
            </a:solid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Quality</a:t>
              </a:r>
            </a:p>
          </p:txBody>
        </p:sp>
      </p:grpSp>
      <p:grpSp>
        <p:nvGrpSpPr>
          <p:cNvPr id="26" name="Group 25">
            <a:extLst>
              <a:ext uri="{FF2B5EF4-FFF2-40B4-BE49-F238E27FC236}">
                <a16:creationId xmlns:a16="http://schemas.microsoft.com/office/drawing/2014/main" id="{35862017-8B57-5725-4DFB-0F5A819439CF}"/>
              </a:ext>
            </a:extLst>
          </p:cNvPr>
          <p:cNvGrpSpPr/>
          <p:nvPr/>
        </p:nvGrpSpPr>
        <p:grpSpPr>
          <a:xfrm>
            <a:off x="456222" y="1483084"/>
            <a:ext cx="8339629" cy="461665"/>
            <a:chOff x="245074" y="1990251"/>
            <a:chExt cx="8339629" cy="461665"/>
          </a:xfrm>
        </p:grpSpPr>
        <p:cxnSp>
          <p:nvCxnSpPr>
            <p:cNvPr id="22" name="Straight Arrow Connector 21">
              <a:extLst>
                <a:ext uri="{FF2B5EF4-FFF2-40B4-BE49-F238E27FC236}">
                  <a16:creationId xmlns:a16="http://schemas.microsoft.com/office/drawing/2014/main" id="{794DD7D8-41A9-9C53-E2B5-2A970FF7B322}"/>
                </a:ext>
              </a:extLst>
            </p:cNvPr>
            <p:cNvCxnSpPr>
              <a:cxnSpLocks/>
            </p:cNvCxnSpPr>
            <p:nvPr/>
          </p:nvCxnSpPr>
          <p:spPr>
            <a:xfrm>
              <a:off x="245074" y="2221083"/>
              <a:ext cx="8339629" cy="0"/>
            </a:xfrm>
            <a:prstGeom prst="straightConnector1">
              <a:avLst/>
            </a:prstGeom>
            <a:ln w="38100">
              <a:solidFill>
                <a:srgbClr val="BC854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06B3AB5-4561-84FF-E350-97EB50DCDAE9}"/>
                </a:ext>
              </a:extLst>
            </p:cNvPr>
            <p:cNvSpPr txBox="1"/>
            <p:nvPr/>
          </p:nvSpPr>
          <p:spPr>
            <a:xfrm>
              <a:off x="3698987" y="1990251"/>
              <a:ext cx="1431803" cy="461665"/>
            </a:xfrm>
            <a:prstGeom prst="rect">
              <a:avLst/>
            </a:prstGeom>
            <a:solidFill>
              <a:srgbClr val="0B7106"/>
            </a:solid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Quantity</a:t>
              </a:r>
            </a:p>
          </p:txBody>
        </p:sp>
      </p:grpSp>
      <p:grpSp>
        <p:nvGrpSpPr>
          <p:cNvPr id="27" name="Group 26">
            <a:extLst>
              <a:ext uri="{FF2B5EF4-FFF2-40B4-BE49-F238E27FC236}">
                <a16:creationId xmlns:a16="http://schemas.microsoft.com/office/drawing/2014/main" id="{19B866CC-CBA4-9E6A-0FDB-CB6818FE39DF}"/>
              </a:ext>
            </a:extLst>
          </p:cNvPr>
          <p:cNvGrpSpPr/>
          <p:nvPr/>
        </p:nvGrpSpPr>
        <p:grpSpPr>
          <a:xfrm>
            <a:off x="456222" y="5098276"/>
            <a:ext cx="8339629" cy="461665"/>
            <a:chOff x="510936" y="5138916"/>
            <a:chExt cx="8339629" cy="461665"/>
          </a:xfrm>
        </p:grpSpPr>
        <p:cxnSp>
          <p:nvCxnSpPr>
            <p:cNvPr id="24" name="Straight Arrow Connector 23">
              <a:extLst>
                <a:ext uri="{FF2B5EF4-FFF2-40B4-BE49-F238E27FC236}">
                  <a16:creationId xmlns:a16="http://schemas.microsoft.com/office/drawing/2014/main" id="{A5509607-8B18-4A11-45AF-BF4325B8160B}"/>
                </a:ext>
              </a:extLst>
            </p:cNvPr>
            <p:cNvCxnSpPr>
              <a:cxnSpLocks/>
            </p:cNvCxnSpPr>
            <p:nvPr/>
          </p:nvCxnSpPr>
          <p:spPr>
            <a:xfrm>
              <a:off x="510936" y="5369748"/>
              <a:ext cx="8339629" cy="0"/>
            </a:xfrm>
            <a:prstGeom prst="straightConnector1">
              <a:avLst/>
            </a:prstGeom>
            <a:ln w="38100">
              <a:solidFill>
                <a:srgbClr val="BC854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922B07-7865-3392-06B0-CB5089AF8128}"/>
                </a:ext>
              </a:extLst>
            </p:cNvPr>
            <p:cNvSpPr txBox="1"/>
            <p:nvPr/>
          </p:nvSpPr>
          <p:spPr>
            <a:xfrm>
              <a:off x="3946414" y="5138916"/>
              <a:ext cx="1468672" cy="461665"/>
            </a:xfrm>
            <a:prstGeom prst="rect">
              <a:avLst/>
            </a:prstGeom>
            <a:solidFill>
              <a:srgbClr val="0B7106"/>
            </a:solid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Revenue</a:t>
              </a:r>
            </a:p>
          </p:txBody>
        </p:sp>
      </p:grpSp>
      <p:grpSp>
        <p:nvGrpSpPr>
          <p:cNvPr id="28" name="Group 27">
            <a:extLst>
              <a:ext uri="{FF2B5EF4-FFF2-40B4-BE49-F238E27FC236}">
                <a16:creationId xmlns:a16="http://schemas.microsoft.com/office/drawing/2014/main" id="{6C8C4879-914F-F181-F082-A57FC19EF470}"/>
              </a:ext>
            </a:extLst>
          </p:cNvPr>
          <p:cNvGrpSpPr/>
          <p:nvPr/>
        </p:nvGrpSpPr>
        <p:grpSpPr>
          <a:xfrm>
            <a:off x="456222" y="5611544"/>
            <a:ext cx="8339629" cy="461665"/>
            <a:chOff x="992490" y="5611544"/>
            <a:chExt cx="8339629" cy="461665"/>
          </a:xfrm>
        </p:grpSpPr>
        <p:cxnSp>
          <p:nvCxnSpPr>
            <p:cNvPr id="23" name="Straight Arrow Connector 22">
              <a:extLst>
                <a:ext uri="{FF2B5EF4-FFF2-40B4-BE49-F238E27FC236}">
                  <a16:creationId xmlns:a16="http://schemas.microsoft.com/office/drawing/2014/main" id="{C28025E9-C508-3007-36A2-BD61BA008A9B}"/>
                </a:ext>
              </a:extLst>
            </p:cNvPr>
            <p:cNvCxnSpPr>
              <a:cxnSpLocks/>
            </p:cNvCxnSpPr>
            <p:nvPr/>
          </p:nvCxnSpPr>
          <p:spPr>
            <a:xfrm>
              <a:off x="992490" y="5842376"/>
              <a:ext cx="8339629" cy="0"/>
            </a:xfrm>
            <a:prstGeom prst="straightConnector1">
              <a:avLst/>
            </a:prstGeom>
            <a:ln w="38100">
              <a:solidFill>
                <a:srgbClr val="BC854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2F2E078-631B-D746-11C7-0E0A4224E726}"/>
                </a:ext>
              </a:extLst>
            </p:cNvPr>
            <p:cNvSpPr txBox="1"/>
            <p:nvPr/>
          </p:nvSpPr>
          <p:spPr>
            <a:xfrm>
              <a:off x="4727730" y="5611544"/>
              <a:ext cx="869149" cy="461665"/>
            </a:xfrm>
            <a:prstGeom prst="rect">
              <a:avLst/>
            </a:prstGeom>
            <a:solidFill>
              <a:srgbClr val="0B7106"/>
            </a:solid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Cost</a:t>
              </a:r>
            </a:p>
          </p:txBody>
        </p:sp>
      </p:grpSp>
      <p:sp>
        <p:nvSpPr>
          <p:cNvPr id="3" name="Rectangle 2">
            <a:extLst>
              <a:ext uri="{FF2B5EF4-FFF2-40B4-BE49-F238E27FC236}">
                <a16:creationId xmlns:a16="http://schemas.microsoft.com/office/drawing/2014/main" id="{5E573E7E-5E71-AC30-E28D-B4BBC96D6574}"/>
              </a:ext>
            </a:extLst>
          </p:cNvPr>
          <p:cNvSpPr/>
          <p:nvPr/>
        </p:nvSpPr>
        <p:spPr>
          <a:xfrm>
            <a:off x="3294148" y="2892489"/>
            <a:ext cx="2602798" cy="17858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2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grass, hay, pile&#10;&#10;Description automatically generated">
            <a:extLst>
              <a:ext uri="{FF2B5EF4-FFF2-40B4-BE49-F238E27FC236}">
                <a16:creationId xmlns:a16="http://schemas.microsoft.com/office/drawing/2014/main" id="{420C8C19-3274-BAF9-3520-B61BDBB4E331}"/>
              </a:ext>
            </a:extLst>
          </p:cNvPr>
          <p:cNvPicPr>
            <a:picLocks noGrp="1" noChangeAspect="1"/>
          </p:cNvPicPr>
          <p:nvPr>
            <p:ph idx="1"/>
          </p:nvPr>
        </p:nvPicPr>
        <p:blipFill rotWithShape="1">
          <a:blip r:embed="rId3"/>
          <a:srcRect t="13170" b="6015"/>
          <a:stretch/>
        </p:blipFill>
        <p:spPr>
          <a:xfrm>
            <a:off x="4917526" y="1544416"/>
            <a:ext cx="3912551" cy="2371428"/>
          </a:xfrm>
        </p:spPr>
      </p:pic>
      <p:sp>
        <p:nvSpPr>
          <p:cNvPr id="3" name="Title 2">
            <a:extLst>
              <a:ext uri="{FF2B5EF4-FFF2-40B4-BE49-F238E27FC236}">
                <a16:creationId xmlns:a16="http://schemas.microsoft.com/office/drawing/2014/main" id="{C6CD9EC2-9234-4CB1-79C9-C42B6ACC5038}"/>
              </a:ext>
            </a:extLst>
          </p:cNvPr>
          <p:cNvSpPr>
            <a:spLocks noGrp="1"/>
          </p:cNvSpPr>
          <p:nvPr>
            <p:ph type="ctrTitle"/>
          </p:nvPr>
        </p:nvSpPr>
        <p:spPr>
          <a:xfrm>
            <a:off x="689317" y="118220"/>
            <a:ext cx="8454683" cy="1100907"/>
          </a:xfrm>
        </p:spPr>
        <p:txBody>
          <a:bodyPr/>
          <a:lstStyle/>
          <a:p>
            <a:r>
              <a:rPr lang="en-US" dirty="0">
                <a:latin typeface="Gill Sans MT" panose="020B0502020104020203" pitchFamily="34" charset="77"/>
              </a:rPr>
              <a:t>Quality In – Quality Out</a:t>
            </a:r>
            <a:br>
              <a:rPr lang="en-US" dirty="0">
                <a:latin typeface="Gill Sans MT" panose="020B0502020104020203" pitchFamily="34" charset="77"/>
              </a:rPr>
            </a:br>
            <a:r>
              <a:rPr lang="en-US" dirty="0">
                <a:latin typeface="Gill Sans MT" panose="020B0502020104020203" pitchFamily="34" charset="77"/>
              </a:rPr>
              <a:t>(not GIGO)</a:t>
            </a:r>
          </a:p>
        </p:txBody>
      </p:sp>
      <p:pic>
        <p:nvPicPr>
          <p:cNvPr id="11" name="Picture 10" descr="A picture containing grass, person, outdoor, hand&#10;&#10;Description automatically generated">
            <a:extLst>
              <a:ext uri="{FF2B5EF4-FFF2-40B4-BE49-F238E27FC236}">
                <a16:creationId xmlns:a16="http://schemas.microsoft.com/office/drawing/2014/main" id="{5A95DBD0-0CD2-E3FF-B041-A80B921494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0122" y="4221053"/>
            <a:ext cx="3611878" cy="2407295"/>
          </a:xfrm>
          <a:prstGeom prst="rect">
            <a:avLst/>
          </a:prstGeom>
        </p:spPr>
      </p:pic>
      <p:pic>
        <p:nvPicPr>
          <p:cNvPr id="4" name="Picture 3">
            <a:extLst>
              <a:ext uri="{FF2B5EF4-FFF2-40B4-BE49-F238E27FC236}">
                <a16:creationId xmlns:a16="http://schemas.microsoft.com/office/drawing/2014/main" id="{71B789A6-376A-A08B-0CD9-5818F5137915}"/>
              </a:ext>
            </a:extLst>
          </p:cNvPr>
          <p:cNvPicPr>
            <a:picLocks noChangeAspect="1"/>
          </p:cNvPicPr>
          <p:nvPr/>
        </p:nvPicPr>
        <p:blipFill rotWithShape="1">
          <a:blip r:embed="rId5"/>
          <a:srcRect l="14910" r="3530"/>
          <a:stretch/>
        </p:blipFill>
        <p:spPr>
          <a:xfrm>
            <a:off x="4917526" y="4181672"/>
            <a:ext cx="3912551" cy="2446676"/>
          </a:xfrm>
          <a:prstGeom prst="rect">
            <a:avLst/>
          </a:prstGeom>
        </p:spPr>
      </p:pic>
      <p:pic>
        <p:nvPicPr>
          <p:cNvPr id="8" name="Picture 7" descr="A pile of garbage on a dirt road&#10;&#10;Description automatically generated">
            <a:extLst>
              <a:ext uri="{FF2B5EF4-FFF2-40B4-BE49-F238E27FC236}">
                <a16:creationId xmlns:a16="http://schemas.microsoft.com/office/drawing/2014/main" id="{B36BDF68-E5D6-02F9-82D2-68FB4211F1EA}"/>
              </a:ext>
            </a:extLst>
          </p:cNvPr>
          <p:cNvPicPr>
            <a:picLocks noChangeAspect="1"/>
          </p:cNvPicPr>
          <p:nvPr/>
        </p:nvPicPr>
        <p:blipFill rotWithShape="1">
          <a:blip r:embed="rId6"/>
          <a:srcRect l="9442" t="21997" r="15296" b="14189"/>
          <a:stretch/>
        </p:blipFill>
        <p:spPr>
          <a:xfrm>
            <a:off x="954848" y="1544416"/>
            <a:ext cx="3611878" cy="2371428"/>
          </a:xfrm>
          <a:prstGeom prst="rect">
            <a:avLst/>
          </a:prstGeom>
        </p:spPr>
      </p:pic>
    </p:spTree>
    <p:extLst>
      <p:ext uri="{BB962C8B-B14F-4D97-AF65-F5344CB8AC3E}">
        <p14:creationId xmlns:p14="http://schemas.microsoft.com/office/powerpoint/2010/main" val="2304339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E7A7-2761-56E0-1D59-9FBAB755F2A5}"/>
              </a:ext>
            </a:extLst>
          </p:cNvPr>
          <p:cNvSpPr>
            <a:spLocks noGrp="1"/>
          </p:cNvSpPr>
          <p:nvPr>
            <p:ph type="title"/>
          </p:nvPr>
        </p:nvSpPr>
        <p:spPr/>
        <p:txBody>
          <a:bodyPr/>
          <a:lstStyle/>
          <a:p>
            <a:r>
              <a:rPr lang="en-US" dirty="0"/>
              <a:t>Typical Income and Expense Items</a:t>
            </a:r>
          </a:p>
        </p:txBody>
      </p:sp>
      <p:graphicFrame>
        <p:nvGraphicFramePr>
          <p:cNvPr id="7" name="Table 7">
            <a:extLst>
              <a:ext uri="{FF2B5EF4-FFF2-40B4-BE49-F238E27FC236}">
                <a16:creationId xmlns:a16="http://schemas.microsoft.com/office/drawing/2014/main" id="{9469C31B-E841-BF44-41EC-6CFEC7F5AB9E}"/>
              </a:ext>
            </a:extLst>
          </p:cNvPr>
          <p:cNvGraphicFramePr>
            <a:graphicFrameLocks noGrp="1"/>
          </p:cNvGraphicFramePr>
          <p:nvPr>
            <p:extLst>
              <p:ext uri="{D42A27DB-BD31-4B8C-83A1-F6EECF244321}">
                <p14:modId xmlns:p14="http://schemas.microsoft.com/office/powerpoint/2010/main" val="1002570715"/>
              </p:ext>
            </p:extLst>
          </p:nvPr>
        </p:nvGraphicFramePr>
        <p:xfrm>
          <a:off x="1311812" y="1561514"/>
          <a:ext cx="7146388" cy="3448093"/>
        </p:xfrm>
        <a:graphic>
          <a:graphicData uri="http://schemas.openxmlformats.org/drawingml/2006/table">
            <a:tbl>
              <a:tblPr firstRow="1" bandRow="1">
                <a:tableStyleId>{00A15C55-8517-42AA-B614-E9B94910E393}</a:tableStyleId>
              </a:tblPr>
              <a:tblGrid>
                <a:gridCol w="3091376">
                  <a:extLst>
                    <a:ext uri="{9D8B030D-6E8A-4147-A177-3AD203B41FA5}">
                      <a16:colId xmlns:a16="http://schemas.microsoft.com/office/drawing/2014/main" val="699803251"/>
                    </a:ext>
                  </a:extLst>
                </a:gridCol>
                <a:gridCol w="4055012">
                  <a:extLst>
                    <a:ext uri="{9D8B030D-6E8A-4147-A177-3AD203B41FA5}">
                      <a16:colId xmlns:a16="http://schemas.microsoft.com/office/drawing/2014/main" val="3420063173"/>
                    </a:ext>
                  </a:extLst>
                </a:gridCol>
              </a:tblGrid>
              <a:tr h="430573">
                <a:tc>
                  <a:txBody>
                    <a:bodyPr/>
                    <a:lstStyle/>
                    <a:p>
                      <a:r>
                        <a:rPr lang="en-US" sz="2000" dirty="0">
                          <a:latin typeface="Gill Sans MT" panose="020B0502020104020203" pitchFamily="34" charset="77"/>
                        </a:rPr>
                        <a:t>Revenue</a:t>
                      </a:r>
                    </a:p>
                  </a:txBody>
                  <a:tcPr/>
                </a:tc>
                <a:tc>
                  <a:txBody>
                    <a:bodyPr/>
                    <a:lstStyle/>
                    <a:p>
                      <a:r>
                        <a:rPr lang="en-US" sz="2000" dirty="0">
                          <a:latin typeface="Gill Sans MT" panose="020B0502020104020203" pitchFamily="34" charset="77"/>
                        </a:rPr>
                        <a:t>Expense</a:t>
                      </a:r>
                    </a:p>
                  </a:txBody>
                  <a:tcPr/>
                </a:tc>
                <a:extLst>
                  <a:ext uri="{0D108BD9-81ED-4DB2-BD59-A6C34878D82A}">
                    <a16:rowId xmlns:a16="http://schemas.microsoft.com/office/drawing/2014/main" val="468748212"/>
                  </a:ext>
                </a:extLst>
              </a:tr>
              <a:tr h="2017205">
                <a:tc>
                  <a:txBody>
                    <a:bodyPr/>
                    <a:lstStyle/>
                    <a:p>
                      <a:r>
                        <a:rPr lang="en-US" sz="2400" dirty="0">
                          <a:latin typeface="Gill Sans MT" panose="020B0502020104020203" pitchFamily="34" charset="77"/>
                        </a:rPr>
                        <a:t>Gate Fees</a:t>
                      </a:r>
                    </a:p>
                    <a:p>
                      <a:r>
                        <a:rPr lang="en-US" sz="2400" dirty="0">
                          <a:latin typeface="Gill Sans MT" panose="020B0502020104020203" pitchFamily="34" charset="77"/>
                        </a:rPr>
                        <a:t>Compost/Mulch Sales</a:t>
                      </a:r>
                    </a:p>
                    <a:p>
                      <a:r>
                        <a:rPr lang="en-US" sz="2400" dirty="0">
                          <a:latin typeface="Gill Sans MT" panose="020B0502020104020203" pitchFamily="34" charset="77"/>
                        </a:rPr>
                        <a:t>Sales of Related Services (grinding, trucking, spreading)</a:t>
                      </a:r>
                    </a:p>
                    <a:p>
                      <a:endParaRPr lang="en-US" sz="2400" dirty="0">
                        <a:latin typeface="Gill Sans MT" panose="020B0502020104020203" pitchFamily="34" charset="77"/>
                      </a:endParaRPr>
                    </a:p>
                  </a:txBody>
                  <a:tcPr/>
                </a:tc>
                <a:tc>
                  <a:txBody>
                    <a:bodyPr/>
                    <a:lstStyle/>
                    <a:p>
                      <a:r>
                        <a:rPr lang="en-US" sz="2400" dirty="0">
                          <a:latin typeface="Gill Sans MT" panose="020B0502020104020203" pitchFamily="34" charset="77"/>
                        </a:rPr>
                        <a:t>Land</a:t>
                      </a:r>
                    </a:p>
                    <a:p>
                      <a:r>
                        <a:rPr lang="en-US" sz="2400" dirty="0">
                          <a:latin typeface="Gill Sans MT" panose="020B0502020104020203" pitchFamily="34" charset="77"/>
                        </a:rPr>
                        <a:t>Labor</a:t>
                      </a:r>
                    </a:p>
                    <a:p>
                      <a:r>
                        <a:rPr lang="en-US" sz="2400" dirty="0">
                          <a:latin typeface="Gill Sans MT" panose="020B0502020104020203" pitchFamily="34" charset="77"/>
                        </a:rPr>
                        <a:t>Fuel</a:t>
                      </a:r>
                    </a:p>
                    <a:p>
                      <a:r>
                        <a:rPr lang="en-US" sz="2400" dirty="0">
                          <a:latin typeface="Gill Sans MT" panose="020B0502020104020203" pitchFamily="34" charset="77"/>
                        </a:rPr>
                        <a:t>Debt Service</a:t>
                      </a:r>
                    </a:p>
                    <a:p>
                      <a:r>
                        <a:rPr lang="en-US" sz="2400" dirty="0">
                          <a:latin typeface="Gill Sans MT" panose="020B0502020104020203" pitchFamily="34" charset="77"/>
                        </a:rPr>
                        <a:t>Cost of Amendments</a:t>
                      </a:r>
                    </a:p>
                    <a:p>
                      <a:r>
                        <a:rPr lang="en-US" sz="2400" dirty="0">
                          <a:latin typeface="Gill Sans MT" panose="020B0502020104020203" pitchFamily="34" charset="77"/>
                        </a:rPr>
                        <a:t>Management and Admin. costs</a:t>
                      </a:r>
                    </a:p>
                    <a:p>
                      <a:r>
                        <a:rPr lang="en-US" sz="2400" dirty="0">
                          <a:latin typeface="Gill Sans MT" panose="020B0502020104020203" pitchFamily="34" charset="77"/>
                        </a:rPr>
                        <a:t>Hauling and Application costs</a:t>
                      </a:r>
                    </a:p>
                    <a:p>
                      <a:r>
                        <a:rPr lang="en-US" sz="2400" dirty="0">
                          <a:latin typeface="Gill Sans MT" panose="020B0502020104020203" pitchFamily="34" charset="77"/>
                        </a:rPr>
                        <a:t>Permitting</a:t>
                      </a:r>
                    </a:p>
                  </a:txBody>
                  <a:tcPr/>
                </a:tc>
                <a:extLst>
                  <a:ext uri="{0D108BD9-81ED-4DB2-BD59-A6C34878D82A}">
                    <a16:rowId xmlns:a16="http://schemas.microsoft.com/office/drawing/2014/main" val="2337528612"/>
                  </a:ext>
                </a:extLst>
              </a:tr>
            </a:tbl>
          </a:graphicData>
        </a:graphic>
      </p:graphicFrame>
    </p:spTree>
    <p:extLst>
      <p:ext uri="{BB962C8B-B14F-4D97-AF65-F5344CB8AC3E}">
        <p14:creationId xmlns:p14="http://schemas.microsoft.com/office/powerpoint/2010/main" val="13920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26" y="227798"/>
            <a:ext cx="7543800" cy="914400"/>
          </a:xfrm>
        </p:spPr>
        <p:txBody>
          <a:bodyPr/>
          <a:lstStyle/>
          <a:p>
            <a:pPr algn="ctr"/>
            <a:r>
              <a:rPr lang="en-US" sz="4200" dirty="0">
                <a:solidFill>
                  <a:schemeClr val="tx1"/>
                </a:solidFill>
                <a:latin typeface="Gill Sans MT" panose="020B0502020104020203" pitchFamily="34" charset="77"/>
                <a:cs typeface="Arial" panose="020B0604020202020204" pitchFamily="34" charset="0"/>
              </a:rPr>
              <a:t>Economic Drivers</a:t>
            </a:r>
          </a:p>
        </p:txBody>
      </p:sp>
      <p:sp>
        <p:nvSpPr>
          <p:cNvPr id="3" name="Text Placeholder 2"/>
          <p:cNvSpPr>
            <a:spLocks noGrp="1"/>
          </p:cNvSpPr>
          <p:nvPr>
            <p:ph type="body" idx="1"/>
          </p:nvPr>
        </p:nvSpPr>
        <p:spPr>
          <a:xfrm>
            <a:off x="829706" y="1535113"/>
            <a:ext cx="4040188" cy="639762"/>
          </a:xfrm>
        </p:spPr>
        <p:txBody>
          <a:bodyPr/>
          <a:lstStyle/>
          <a:p>
            <a:r>
              <a:rPr lang="en-US" sz="3200" u="sng" dirty="0">
                <a:latin typeface="Gill Sans MT" panose="020B0502020104020203" pitchFamily="34" charset="77"/>
              </a:rPr>
              <a:t>CAPEX / OPEX</a:t>
            </a:r>
          </a:p>
        </p:txBody>
      </p:sp>
      <p:sp>
        <p:nvSpPr>
          <p:cNvPr id="4" name="Content Placeholder 3"/>
          <p:cNvSpPr>
            <a:spLocks noGrp="1"/>
          </p:cNvSpPr>
          <p:nvPr>
            <p:ph sz="half" idx="2"/>
          </p:nvPr>
        </p:nvSpPr>
        <p:spPr>
          <a:xfrm>
            <a:off x="829706" y="2174875"/>
            <a:ext cx="4040188" cy="3951288"/>
          </a:xfrm>
        </p:spPr>
        <p:txBody>
          <a:bodyPr>
            <a:normAutofit/>
          </a:bodyPr>
          <a:lstStyle/>
          <a:p>
            <a:pPr>
              <a:buFont typeface="Courier New" panose="02070309020205020404" pitchFamily="49" charset="0"/>
              <a:buChar char="o"/>
            </a:pPr>
            <a:r>
              <a:rPr lang="en-US" dirty="0">
                <a:latin typeface="Gill Sans MT" panose="020B0502020104020203" pitchFamily="34" charset="77"/>
              </a:rPr>
              <a:t>Land Cost</a:t>
            </a:r>
          </a:p>
          <a:p>
            <a:pPr>
              <a:buFont typeface="Courier New" panose="02070309020205020404" pitchFamily="49" charset="0"/>
              <a:buChar char="o"/>
            </a:pPr>
            <a:r>
              <a:rPr lang="en-US" dirty="0">
                <a:latin typeface="Gill Sans MT" panose="020B0502020104020203" pitchFamily="34" charset="77"/>
              </a:rPr>
              <a:t>Economies of Scale</a:t>
            </a:r>
          </a:p>
          <a:p>
            <a:pPr>
              <a:buFont typeface="Courier New" panose="02070309020205020404" pitchFamily="49" charset="0"/>
              <a:buChar char="o"/>
            </a:pPr>
            <a:r>
              <a:rPr lang="en-US" dirty="0">
                <a:latin typeface="Gill Sans MT" panose="020B0502020104020203" pitchFamily="34" charset="77"/>
              </a:rPr>
              <a:t>BMP Level Required</a:t>
            </a:r>
          </a:p>
          <a:p>
            <a:pPr>
              <a:buFont typeface="Courier New" panose="02070309020205020404" pitchFamily="49" charset="0"/>
              <a:buChar char="o"/>
            </a:pPr>
            <a:r>
              <a:rPr lang="en-US" dirty="0">
                <a:latin typeface="Gill Sans MT" panose="020B0502020104020203" pitchFamily="34" charset="77"/>
              </a:rPr>
              <a:t>Water Cost</a:t>
            </a:r>
          </a:p>
          <a:p>
            <a:pPr>
              <a:buFont typeface="Courier New" panose="02070309020205020404" pitchFamily="49" charset="0"/>
              <a:buChar char="o"/>
            </a:pPr>
            <a:r>
              <a:rPr lang="en-US" dirty="0">
                <a:latin typeface="Gill Sans MT" panose="020B0502020104020203" pitchFamily="34" charset="77"/>
              </a:rPr>
              <a:t>Permitting/Offsets</a:t>
            </a:r>
          </a:p>
          <a:p>
            <a:pPr>
              <a:buFont typeface="Courier New" panose="02070309020205020404" pitchFamily="49" charset="0"/>
              <a:buChar char="o"/>
            </a:pPr>
            <a:r>
              <a:rPr lang="en-US" dirty="0">
                <a:latin typeface="Gill Sans MT" panose="020B0502020104020203" pitchFamily="34" charset="77"/>
              </a:rPr>
              <a:t>Soil Type/Topography</a:t>
            </a:r>
          </a:p>
          <a:p>
            <a:pPr>
              <a:buFont typeface="Courier New" panose="02070309020205020404" pitchFamily="49" charset="0"/>
              <a:buChar char="o"/>
            </a:pPr>
            <a:r>
              <a:rPr lang="en-US" dirty="0">
                <a:latin typeface="Gill Sans MT" panose="020B0502020104020203" pitchFamily="34" charset="77"/>
              </a:rPr>
              <a:t>Hauling Distances</a:t>
            </a:r>
          </a:p>
          <a:p>
            <a:pPr>
              <a:buFont typeface="Courier New" panose="02070309020205020404" pitchFamily="49" charset="0"/>
              <a:buChar char="o"/>
            </a:pPr>
            <a:r>
              <a:rPr lang="en-US" dirty="0">
                <a:latin typeface="Gill Sans MT" panose="020B0502020104020203" pitchFamily="34" charset="77"/>
              </a:rPr>
              <a:t>Disposal</a:t>
            </a:r>
          </a:p>
          <a:p>
            <a:pPr>
              <a:buFont typeface="Courier New" panose="02070309020205020404" pitchFamily="49" charset="0"/>
              <a:buChar char="o"/>
            </a:pPr>
            <a:r>
              <a:rPr lang="en-US" dirty="0">
                <a:latin typeface="Gill Sans MT" panose="020B0502020104020203" pitchFamily="34" charset="77"/>
              </a:rPr>
              <a:t>Labor &amp; Energy</a:t>
            </a:r>
          </a:p>
        </p:txBody>
      </p:sp>
      <p:sp>
        <p:nvSpPr>
          <p:cNvPr id="5" name="Text Placeholder 4"/>
          <p:cNvSpPr>
            <a:spLocks noGrp="1"/>
          </p:cNvSpPr>
          <p:nvPr>
            <p:ph type="body" sz="quarter" idx="3"/>
          </p:nvPr>
        </p:nvSpPr>
        <p:spPr>
          <a:xfrm>
            <a:off x="5749349" y="1535113"/>
            <a:ext cx="3043257" cy="639762"/>
          </a:xfrm>
        </p:spPr>
        <p:txBody>
          <a:bodyPr/>
          <a:lstStyle/>
          <a:p>
            <a:r>
              <a:rPr lang="en-US" sz="3200" u="sng" dirty="0">
                <a:latin typeface="Gill Sans MT" panose="020B0502020104020203" pitchFamily="34" charset="77"/>
              </a:rPr>
              <a:t>Revenue</a:t>
            </a:r>
          </a:p>
        </p:txBody>
      </p:sp>
      <p:sp>
        <p:nvSpPr>
          <p:cNvPr id="6" name="Content Placeholder 5"/>
          <p:cNvSpPr>
            <a:spLocks noGrp="1"/>
          </p:cNvSpPr>
          <p:nvPr>
            <p:ph sz="quarter" idx="4"/>
          </p:nvPr>
        </p:nvSpPr>
        <p:spPr>
          <a:xfrm>
            <a:off x="5017531" y="2174875"/>
            <a:ext cx="4041775" cy="3951288"/>
          </a:xfrm>
        </p:spPr>
        <p:txBody>
          <a:bodyPr/>
          <a:lstStyle/>
          <a:p>
            <a:pPr>
              <a:buFont typeface="Courier New" panose="02070309020205020404" pitchFamily="49" charset="0"/>
              <a:buChar char="o"/>
            </a:pPr>
            <a:r>
              <a:rPr lang="en-US" dirty="0">
                <a:latin typeface="Gill Sans MT" panose="020B0502020104020203" pitchFamily="34" charset="77"/>
              </a:rPr>
              <a:t>TPY</a:t>
            </a:r>
          </a:p>
          <a:p>
            <a:pPr>
              <a:buFont typeface="Courier New" panose="02070309020205020404" pitchFamily="49" charset="0"/>
              <a:buChar char="o"/>
            </a:pPr>
            <a:r>
              <a:rPr lang="en-US" dirty="0">
                <a:latin typeface="Gill Sans MT" panose="020B0502020104020203" pitchFamily="34" charset="77"/>
              </a:rPr>
              <a:t>Tip Fees – Solids</a:t>
            </a:r>
          </a:p>
          <a:p>
            <a:pPr>
              <a:buFont typeface="Courier New" panose="02070309020205020404" pitchFamily="49" charset="0"/>
              <a:buChar char="o"/>
            </a:pPr>
            <a:r>
              <a:rPr lang="en-US" dirty="0">
                <a:latin typeface="Gill Sans MT" panose="020B0502020104020203" pitchFamily="34" charset="77"/>
              </a:rPr>
              <a:t>Tip Fees – Liquids</a:t>
            </a:r>
          </a:p>
          <a:p>
            <a:pPr>
              <a:buFont typeface="Courier New" panose="02070309020205020404" pitchFamily="49" charset="0"/>
              <a:buChar char="o"/>
            </a:pPr>
            <a:r>
              <a:rPr lang="en-US" dirty="0">
                <a:latin typeface="Gill Sans MT" panose="020B0502020104020203" pitchFamily="34" charset="77"/>
              </a:rPr>
              <a:t>Product Sales – Mulch</a:t>
            </a:r>
          </a:p>
          <a:p>
            <a:pPr>
              <a:buFont typeface="Courier New" panose="02070309020205020404" pitchFamily="49" charset="0"/>
              <a:buChar char="o"/>
            </a:pPr>
            <a:r>
              <a:rPr lang="en-US" dirty="0">
                <a:latin typeface="Gill Sans MT" panose="020B0502020104020203" pitchFamily="34" charset="77"/>
              </a:rPr>
              <a:t>Product Sales – Compost</a:t>
            </a:r>
          </a:p>
          <a:p>
            <a:pPr>
              <a:buFont typeface="Courier New" panose="02070309020205020404" pitchFamily="49" charset="0"/>
              <a:buChar char="o"/>
            </a:pPr>
            <a:r>
              <a:rPr lang="en-US" dirty="0">
                <a:latin typeface="Gill Sans MT" panose="020B0502020104020203" pitchFamily="34" charset="77"/>
              </a:rPr>
              <a:t>Grants</a:t>
            </a:r>
          </a:p>
          <a:p>
            <a:pPr>
              <a:buNone/>
            </a:pPr>
            <a:endParaRPr lang="en-US" dirty="0">
              <a:latin typeface="Gill Sans MT" panose="020B0502020104020203" pitchFamily="34" charset="77"/>
            </a:endParaRPr>
          </a:p>
          <a:p>
            <a:endParaRPr lang="en-US" dirty="0">
              <a:latin typeface="Gill Sans MT" panose="020B0502020104020203" pitchFamily="34" charset="77"/>
            </a:endParaRPr>
          </a:p>
          <a:p>
            <a:pPr>
              <a:buNone/>
            </a:pPr>
            <a:endParaRPr lang="en-US" dirty="0">
              <a:latin typeface="Gill Sans MT" panose="020B0502020104020203" pitchFamily="34" charset="77"/>
            </a:endParaRPr>
          </a:p>
        </p:txBody>
      </p:sp>
      <p:sp>
        <p:nvSpPr>
          <p:cNvPr id="7" name="Rounded Rectangle 6"/>
          <p:cNvSpPr/>
          <p:nvPr/>
        </p:nvSpPr>
        <p:spPr>
          <a:xfrm>
            <a:off x="4706664" y="2174875"/>
            <a:ext cx="4352642" cy="3951288"/>
          </a:xfrm>
          <a:prstGeom prst="round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ill Sans MT" panose="020B0502020104020203" pitchFamily="34" charset="77"/>
            </a:endParaRPr>
          </a:p>
        </p:txBody>
      </p:sp>
      <p:sp>
        <p:nvSpPr>
          <p:cNvPr id="8" name="TextBox 7">
            <a:extLst>
              <a:ext uri="{FF2B5EF4-FFF2-40B4-BE49-F238E27FC236}">
                <a16:creationId xmlns:a16="http://schemas.microsoft.com/office/drawing/2014/main" id="{837C8F24-FE51-0D1D-CBD7-281D700D7934}"/>
              </a:ext>
            </a:extLst>
          </p:cNvPr>
          <p:cNvSpPr txBox="1"/>
          <p:nvPr/>
        </p:nvSpPr>
        <p:spPr>
          <a:xfrm>
            <a:off x="5548207" y="6491702"/>
            <a:ext cx="3595793" cy="276999"/>
          </a:xfrm>
          <a:prstGeom prst="rect">
            <a:avLst/>
          </a:prstGeom>
          <a:noFill/>
        </p:spPr>
        <p:txBody>
          <a:bodyPr wrap="none" rtlCol="0">
            <a:spAutoFit/>
          </a:bodyPr>
          <a:lstStyle/>
          <a:p>
            <a:r>
              <a:rPr lang="en-US" sz="1200" dirty="0">
                <a:latin typeface="Gill Sans MT" panose="020B0502020104020203" pitchFamily="34" charset="77"/>
              </a:rPr>
              <a:t>Slide Credit: Tim O’Neil, Engineered Compost Systems</a:t>
            </a:r>
          </a:p>
        </p:txBody>
      </p:sp>
    </p:spTree>
    <p:extLst>
      <p:ext uri="{BB962C8B-B14F-4D97-AF65-F5344CB8AC3E}">
        <p14:creationId xmlns:p14="http://schemas.microsoft.com/office/powerpoint/2010/main" val="4128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61111E-6 -4.81481E-6 L -0.4415 -4.81481E-6 " pathEditMode="relative" rAng="0" ptsTypes="AA">
                                      <p:cBhvr>
                                        <p:cTn id="6" dur="2000" fill="hold"/>
                                        <p:tgtEl>
                                          <p:spTgt spid="7"/>
                                        </p:tgtEl>
                                        <p:attrNameLst>
                                          <p:attrName>ppt_x</p:attrName>
                                          <p:attrName>ppt_y</p:attrName>
                                        </p:attrNameLst>
                                      </p:cBhvr>
                                      <p:rCtr x="-221" y="0"/>
                                    </p:animMotion>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1" nodeType="clickEffect">
                                  <p:stCondLst>
                                    <p:cond delay="0"/>
                                  </p:stCondLst>
                                  <p:childTnLst>
                                    <p:animEffect transition="out" filter="checkerboard(across)">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ヒラギノ角ゴ Pro W3"/>
        <a:cs typeface="ヒラギノ角ゴ Pro W3"/>
      </a:majorFont>
      <a:minorFont>
        <a:latin typeface="Helvetica"/>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Gill Sans"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Gill Sans"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13073</TotalTime>
  <Words>806</Words>
  <Application>Microsoft Macintosh PowerPoint</Application>
  <PresentationFormat>On-screen Show (4:3)</PresentationFormat>
  <Paragraphs>201</Paragraphs>
  <Slides>17</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Calibri</vt:lpstr>
      <vt:lpstr>Courier New</vt:lpstr>
      <vt:lpstr>ElsevierGulliver</vt:lpstr>
      <vt:lpstr>Gill Sans MT</vt:lpstr>
      <vt:lpstr>Helvetica</vt:lpstr>
      <vt:lpstr>Palatino Linotype</vt:lpstr>
      <vt:lpstr>Times</vt:lpstr>
      <vt:lpstr>Wingdings</vt:lpstr>
      <vt:lpstr>2_Blank Presentation</vt:lpstr>
      <vt:lpstr>Elemental</vt:lpstr>
      <vt:lpstr>The Economics of the Compost Business</vt:lpstr>
      <vt:lpstr>PowerPoint Presentation</vt:lpstr>
      <vt:lpstr>Commercial Compost Equation</vt:lpstr>
      <vt:lpstr>Significant Range</vt:lpstr>
      <vt:lpstr>PowerPoint Presentation</vt:lpstr>
      <vt:lpstr>Composting Business Model: A Four-Way Balancing Act!</vt:lpstr>
      <vt:lpstr>Quality In – Quality Out (not GIGO)</vt:lpstr>
      <vt:lpstr>Typical Income and Expense Items</vt:lpstr>
      <vt:lpstr>Economic Drivers</vt:lpstr>
      <vt:lpstr>Pro Forma Analysis</vt:lpstr>
      <vt:lpstr>PowerPoint Presentation</vt:lpstr>
      <vt:lpstr>Site Selection &amp; Facility Design</vt:lpstr>
      <vt:lpstr>Site Selection</vt:lpstr>
      <vt:lpstr>Composting Comparisons</vt:lpstr>
      <vt:lpstr>Economies of Scale </vt:lpstr>
      <vt:lpstr>Economics Depend on Scale/Mission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Your Compost Site Ideas and Considerations</dc:title>
  <dc:creator>Matthew Cotton</dc:creator>
  <cp:lastModifiedBy>Matthew Cotton</cp:lastModifiedBy>
  <cp:revision>56</cp:revision>
  <cp:lastPrinted>2023-07-09T21:53:24Z</cp:lastPrinted>
  <dcterms:created xsi:type="dcterms:W3CDTF">2021-07-03T20:58:23Z</dcterms:created>
  <dcterms:modified xsi:type="dcterms:W3CDTF">2023-07-09T21:54:27Z</dcterms:modified>
</cp:coreProperties>
</file>