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Lst>
  <p:notesMasterIdLst>
    <p:notesMasterId r:id="rId15"/>
  </p:notesMasterIdLst>
  <p:sldIdLst>
    <p:sldId id="256" r:id="rId2"/>
    <p:sldId id="1380" r:id="rId3"/>
    <p:sldId id="261" r:id="rId4"/>
    <p:sldId id="1056" r:id="rId5"/>
    <p:sldId id="1055" r:id="rId6"/>
    <p:sldId id="1371" r:id="rId7"/>
    <p:sldId id="262" r:id="rId8"/>
    <p:sldId id="1372" r:id="rId9"/>
    <p:sldId id="1379" r:id="rId10"/>
    <p:sldId id="272" r:id="rId11"/>
    <p:sldId id="1376" r:id="rId12"/>
    <p:sldId id="1373" r:id="rId13"/>
    <p:sldId id="1374"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8" d="100"/>
          <a:sy n="78" d="100"/>
        </p:scale>
        <p:origin x="878"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1198902348123544"/>
          <c:y val="3.5133265441899313E-2"/>
          <c:w val="0.8755015194656367"/>
          <c:h val="0.65665433514021643"/>
        </c:manualLayout>
      </c:layout>
      <c:barChart>
        <c:barDir val="col"/>
        <c:grouping val="clustered"/>
        <c:varyColors val="0"/>
        <c:ser>
          <c:idx val="0"/>
          <c:order val="0"/>
          <c:spPr>
            <a:solidFill>
              <a:schemeClr val="accent3"/>
            </a:solidFill>
            <a:ln>
              <a:noFill/>
            </a:ln>
            <a:effectLst/>
          </c:spPr>
          <c:invertIfNegative val="0"/>
          <c:cat>
            <c:strRef>
              <c:f>Sheet1!$A$1:$A$50</c:f>
              <c:strCache>
                <c:ptCount val="50"/>
                <c:pt idx="0">
                  <c:v>Alabama</c:v>
                </c:pt>
                <c:pt idx="1">
                  <c:v>Alaska</c:v>
                </c:pt>
                <c:pt idx="2">
                  <c:v>Arizona</c:v>
                </c:pt>
                <c:pt idx="3">
                  <c:v>Arkansas</c:v>
                </c:pt>
                <c:pt idx="4">
                  <c:v>California</c:v>
                </c:pt>
                <c:pt idx="5">
                  <c:v>Colorado</c:v>
                </c:pt>
                <c:pt idx="6">
                  <c:v>Connecticut</c:v>
                </c:pt>
                <c:pt idx="7">
                  <c:v>Delaware</c:v>
                </c:pt>
                <c:pt idx="8">
                  <c:v>Florida</c:v>
                </c:pt>
                <c:pt idx="9">
                  <c:v>Georgia</c:v>
                </c:pt>
                <c:pt idx="10">
                  <c:v>Hawaii</c:v>
                </c:pt>
                <c:pt idx="11">
                  <c:v>Idaho</c:v>
                </c:pt>
                <c:pt idx="12">
                  <c:v>Illinois</c:v>
                </c:pt>
                <c:pt idx="13">
                  <c:v>Indiana</c:v>
                </c:pt>
                <c:pt idx="14">
                  <c:v>Iowa</c:v>
                </c:pt>
                <c:pt idx="15">
                  <c:v>Kansas</c:v>
                </c:pt>
                <c:pt idx="16">
                  <c:v>Kentucky</c:v>
                </c:pt>
                <c:pt idx="17">
                  <c:v>Louisiana</c:v>
                </c:pt>
                <c:pt idx="18">
                  <c:v>Maine</c:v>
                </c:pt>
                <c:pt idx="19">
                  <c:v>Maryland</c:v>
                </c:pt>
                <c:pt idx="20">
                  <c:v>Massachusetts</c:v>
                </c:pt>
                <c:pt idx="21">
                  <c:v>Michigan</c:v>
                </c:pt>
                <c:pt idx="22">
                  <c:v>Minnesota</c:v>
                </c:pt>
                <c:pt idx="23">
                  <c:v>Mississippi</c:v>
                </c:pt>
                <c:pt idx="24">
                  <c:v>Missouri</c:v>
                </c:pt>
                <c:pt idx="25">
                  <c:v>Montana</c:v>
                </c:pt>
                <c:pt idx="26">
                  <c:v>Nebraska</c:v>
                </c:pt>
                <c:pt idx="27">
                  <c:v>Nevada</c:v>
                </c:pt>
                <c:pt idx="28">
                  <c:v>New Hampshire</c:v>
                </c:pt>
                <c:pt idx="29">
                  <c:v>New Jersey</c:v>
                </c:pt>
                <c:pt idx="30">
                  <c:v>New Mexico</c:v>
                </c:pt>
                <c:pt idx="31">
                  <c:v>New York</c:v>
                </c:pt>
                <c:pt idx="32">
                  <c:v>North Carolina</c:v>
                </c:pt>
                <c:pt idx="33">
                  <c:v>North Dakota</c:v>
                </c:pt>
                <c:pt idx="34">
                  <c:v>Ohio</c:v>
                </c:pt>
                <c:pt idx="35">
                  <c:v>Oklahoma</c:v>
                </c:pt>
                <c:pt idx="36">
                  <c:v>Oregon</c:v>
                </c:pt>
                <c:pt idx="37">
                  <c:v>Pennsylvania</c:v>
                </c:pt>
                <c:pt idx="38">
                  <c:v>Rhode Island</c:v>
                </c:pt>
                <c:pt idx="39">
                  <c:v>South Carolina</c:v>
                </c:pt>
                <c:pt idx="40">
                  <c:v>South Dakota</c:v>
                </c:pt>
                <c:pt idx="41">
                  <c:v>Tennessee</c:v>
                </c:pt>
                <c:pt idx="42">
                  <c:v>Texas</c:v>
                </c:pt>
                <c:pt idx="43">
                  <c:v>Utah</c:v>
                </c:pt>
                <c:pt idx="44">
                  <c:v>Vermont</c:v>
                </c:pt>
                <c:pt idx="45">
                  <c:v>Virginia</c:v>
                </c:pt>
                <c:pt idx="46">
                  <c:v>Washington</c:v>
                </c:pt>
                <c:pt idx="47">
                  <c:v>West Virginia</c:v>
                </c:pt>
                <c:pt idx="48">
                  <c:v>Wisconsin</c:v>
                </c:pt>
                <c:pt idx="49">
                  <c:v>Wyoming</c:v>
                </c:pt>
              </c:strCache>
            </c:strRef>
          </c:cat>
          <c:val>
            <c:numRef>
              <c:f>Sheet1!$B$1:$B$50</c:f>
              <c:numCache>
                <c:formatCode>General</c:formatCode>
                <c:ptCount val="50"/>
                <c:pt idx="0">
                  <c:v>0</c:v>
                </c:pt>
                <c:pt idx="1">
                  <c:v>2</c:v>
                </c:pt>
                <c:pt idx="2">
                  <c:v>3</c:v>
                </c:pt>
                <c:pt idx="3">
                  <c:v>0</c:v>
                </c:pt>
                <c:pt idx="4">
                  <c:v>52</c:v>
                </c:pt>
                <c:pt idx="5">
                  <c:v>12</c:v>
                </c:pt>
                <c:pt idx="6">
                  <c:v>3</c:v>
                </c:pt>
                <c:pt idx="7">
                  <c:v>1</c:v>
                </c:pt>
                <c:pt idx="8">
                  <c:v>11</c:v>
                </c:pt>
                <c:pt idx="9">
                  <c:v>2</c:v>
                </c:pt>
                <c:pt idx="10">
                  <c:v>2</c:v>
                </c:pt>
                <c:pt idx="11">
                  <c:v>1</c:v>
                </c:pt>
                <c:pt idx="12">
                  <c:v>8</c:v>
                </c:pt>
                <c:pt idx="13">
                  <c:v>4</c:v>
                </c:pt>
                <c:pt idx="14">
                  <c:v>5</c:v>
                </c:pt>
                <c:pt idx="15">
                  <c:v>0</c:v>
                </c:pt>
                <c:pt idx="16">
                  <c:v>2</c:v>
                </c:pt>
                <c:pt idx="17">
                  <c:v>0</c:v>
                </c:pt>
                <c:pt idx="18">
                  <c:v>0</c:v>
                </c:pt>
                <c:pt idx="19">
                  <c:v>7</c:v>
                </c:pt>
                <c:pt idx="20">
                  <c:v>1</c:v>
                </c:pt>
                <c:pt idx="21">
                  <c:v>5</c:v>
                </c:pt>
                <c:pt idx="22">
                  <c:v>10</c:v>
                </c:pt>
                <c:pt idx="23">
                  <c:v>0</c:v>
                </c:pt>
                <c:pt idx="24">
                  <c:v>10</c:v>
                </c:pt>
                <c:pt idx="25">
                  <c:v>1</c:v>
                </c:pt>
                <c:pt idx="26">
                  <c:v>1</c:v>
                </c:pt>
                <c:pt idx="27">
                  <c:v>1</c:v>
                </c:pt>
                <c:pt idx="28">
                  <c:v>0</c:v>
                </c:pt>
                <c:pt idx="29">
                  <c:v>4</c:v>
                </c:pt>
                <c:pt idx="30">
                  <c:v>0</c:v>
                </c:pt>
                <c:pt idx="31">
                  <c:v>16</c:v>
                </c:pt>
                <c:pt idx="32">
                  <c:v>11</c:v>
                </c:pt>
                <c:pt idx="33">
                  <c:v>0</c:v>
                </c:pt>
                <c:pt idx="34">
                  <c:v>1</c:v>
                </c:pt>
                <c:pt idx="35">
                  <c:v>2</c:v>
                </c:pt>
                <c:pt idx="36">
                  <c:v>17</c:v>
                </c:pt>
                <c:pt idx="37">
                  <c:v>7</c:v>
                </c:pt>
                <c:pt idx="38">
                  <c:v>0</c:v>
                </c:pt>
                <c:pt idx="39">
                  <c:v>5</c:v>
                </c:pt>
                <c:pt idx="40">
                  <c:v>0</c:v>
                </c:pt>
                <c:pt idx="41">
                  <c:v>1</c:v>
                </c:pt>
                <c:pt idx="42">
                  <c:v>35</c:v>
                </c:pt>
                <c:pt idx="43">
                  <c:v>2</c:v>
                </c:pt>
                <c:pt idx="44">
                  <c:v>1</c:v>
                </c:pt>
                <c:pt idx="45">
                  <c:v>5</c:v>
                </c:pt>
                <c:pt idx="46">
                  <c:v>17</c:v>
                </c:pt>
                <c:pt idx="47">
                  <c:v>0</c:v>
                </c:pt>
                <c:pt idx="48">
                  <c:v>4</c:v>
                </c:pt>
                <c:pt idx="49">
                  <c:v>1</c:v>
                </c:pt>
              </c:numCache>
            </c:numRef>
          </c:val>
          <c:extLst>
            <c:ext xmlns:c16="http://schemas.microsoft.com/office/drawing/2014/chart" uri="{C3380CC4-5D6E-409C-BE32-E72D297353CC}">
              <c16:uniqueId val="{00000000-7AA5-49B5-BF6C-55D2F51E0E29}"/>
            </c:ext>
          </c:extLst>
        </c:ser>
        <c:dLbls>
          <c:showLegendKey val="0"/>
          <c:showVal val="0"/>
          <c:showCatName val="0"/>
          <c:showSerName val="0"/>
          <c:showPercent val="0"/>
          <c:showBubbleSize val="0"/>
        </c:dLbls>
        <c:gapWidth val="219"/>
        <c:overlap val="-27"/>
        <c:axId val="2065070383"/>
        <c:axId val="2065056655"/>
      </c:barChart>
      <c:catAx>
        <c:axId val="2065070383"/>
        <c:scaling>
          <c:orientation val="minMax"/>
        </c:scaling>
        <c:delete val="0"/>
        <c:axPos val="b"/>
        <c:title>
          <c:tx>
            <c:rich>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r>
                  <a:rPr lang="en-US" sz="2400" b="1" dirty="0">
                    <a:solidFill>
                      <a:schemeClr val="tx1"/>
                    </a:solidFill>
                    <a:latin typeface="Times New Roman" panose="02020603050405020304" pitchFamily="18" charset="0"/>
                    <a:cs typeface="Times New Roman" panose="02020603050405020304" pitchFamily="18" charset="0"/>
                  </a:rPr>
                  <a:t>STATES</a:t>
                </a:r>
              </a:p>
            </c:rich>
          </c:tx>
          <c:layout>
            <c:manualLayout>
              <c:xMode val="edge"/>
              <c:yMode val="edge"/>
              <c:x val="0.42358528563142656"/>
              <c:y val="0.89730204881740916"/>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en-US"/>
          </a:p>
        </c:txPr>
        <c:crossAx val="2065056655"/>
        <c:crosses val="autoZero"/>
        <c:auto val="1"/>
        <c:lblAlgn val="ctr"/>
        <c:lblOffset val="100"/>
        <c:noMultiLvlLbl val="0"/>
      </c:catAx>
      <c:valAx>
        <c:axId val="2065056655"/>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r>
                  <a:rPr lang="en-US" sz="2400" b="1" dirty="0">
                    <a:solidFill>
                      <a:schemeClr val="tx1"/>
                    </a:solidFill>
                    <a:latin typeface="Times New Roman" panose="02020603050405020304" pitchFamily="18" charset="0"/>
                    <a:cs typeface="Times New Roman" panose="02020603050405020304" pitchFamily="18" charset="0"/>
                  </a:rPr>
                  <a:t>NUMBER</a:t>
                </a:r>
                <a:r>
                  <a:rPr lang="en-US" sz="2400" b="1" baseline="0" dirty="0">
                    <a:solidFill>
                      <a:schemeClr val="tx1"/>
                    </a:solidFill>
                    <a:latin typeface="Times New Roman" panose="02020603050405020304" pitchFamily="18" charset="0"/>
                    <a:cs typeface="Times New Roman" panose="02020603050405020304" pitchFamily="18" charset="0"/>
                  </a:rPr>
                  <a:t> OF FACILITIES</a:t>
                </a:r>
                <a:endParaRPr lang="en-US" sz="2400" b="1" dirty="0">
                  <a:solidFill>
                    <a:schemeClr val="tx1"/>
                  </a:solidFill>
                  <a:latin typeface="Times New Roman" panose="02020603050405020304" pitchFamily="18" charset="0"/>
                  <a:cs typeface="Times New Roman" panose="02020603050405020304" pitchFamily="18" charset="0"/>
                </a:endParaRPr>
              </a:p>
            </c:rich>
          </c:tx>
          <c:layout>
            <c:manualLayout>
              <c:xMode val="edge"/>
              <c:yMode val="edge"/>
              <c:x val="1.0830312169897216E-2"/>
              <c:y val="0.18048587074920242"/>
            </c:manualLayout>
          </c:layout>
          <c:overlay val="0"/>
          <c:spPr>
            <a:noFill/>
            <a:ln>
              <a:noFill/>
            </a:ln>
            <a:effectLst/>
          </c:spPr>
          <c:txPr>
            <a:bodyPr rot="-54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6507038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4AA1D-634F-4220-952B-E96C7EA99AD1}" type="datetimeFigureOut">
              <a:rPr lang="en-US" smtClean="0"/>
              <a:t>7/11/2023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AF629B-CF3E-4FF1-97A5-7F702DFBBD03}" type="slidenum">
              <a:rPr lang="en-US" smtClean="0"/>
              <a:t>‹#›</a:t>
            </a:fld>
            <a:endParaRPr lang="en-US"/>
          </a:p>
        </p:txBody>
      </p:sp>
    </p:spTree>
    <p:extLst>
      <p:ext uri="{BB962C8B-B14F-4D97-AF65-F5344CB8AC3E}">
        <p14:creationId xmlns:p14="http://schemas.microsoft.com/office/powerpoint/2010/main" val="25469114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718EDC7A-73E8-489A-8240-3446A1E4065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C9DCEAD-A6AF-417E-AA1A-A88FAA87C1E0}" type="slidenum">
              <a:rPr lang="en-US" altLang="en-US" sz="1200"/>
              <a:pPr/>
              <a:t>4</a:t>
            </a:fld>
            <a:endParaRPr lang="en-US" altLang="en-US" sz="1200"/>
          </a:p>
        </p:txBody>
      </p:sp>
      <p:sp>
        <p:nvSpPr>
          <p:cNvPr id="50179" name="Rectangle 2">
            <a:extLst>
              <a:ext uri="{FF2B5EF4-FFF2-40B4-BE49-F238E27FC236}">
                <a16:creationId xmlns:a16="http://schemas.microsoft.com/office/drawing/2014/main" id="{AACEB98D-6B2D-4F11-8454-4694B51BFF74}"/>
              </a:ext>
            </a:extLst>
          </p:cNvPr>
          <p:cNvSpPr>
            <a:spLocks noGrp="1" noRot="1" noChangeAspect="1" noChangeArrowheads="1" noTextEdit="1"/>
          </p:cNvSpPr>
          <p:nvPr>
            <p:ph type="sldImg"/>
          </p:nvPr>
        </p:nvSpPr>
        <p:spPr>
          <a:xfrm>
            <a:off x="381000" y="685800"/>
            <a:ext cx="6096000" cy="3429000"/>
          </a:xfrm>
          <a:solidFill>
            <a:srgbClr val="FFFFFF"/>
          </a:solidFill>
          <a:ln/>
        </p:spPr>
      </p:sp>
      <p:sp>
        <p:nvSpPr>
          <p:cNvPr id="50180" name="Rectangle 3">
            <a:extLst>
              <a:ext uri="{FF2B5EF4-FFF2-40B4-BE49-F238E27FC236}">
                <a16:creationId xmlns:a16="http://schemas.microsoft.com/office/drawing/2014/main" id="{3E086BA8-A7F2-402C-87B9-09922FE4C7E8}"/>
              </a:ext>
            </a:extLst>
          </p:cNvPr>
          <p:cNvSpPr>
            <a:spLocks noGrp="1" noChangeArrowheads="1"/>
          </p:cNvSpPr>
          <p:nvPr>
            <p:ph type="body" idx="1"/>
          </p:nvPr>
        </p:nvSpPr>
        <p:spPr>
          <a:solidFill>
            <a:srgbClr val="FFFFFF"/>
          </a:solidFill>
          <a:ln>
            <a:solidFill>
              <a:srgbClr val="000000"/>
            </a:solidFill>
          </a:ln>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9D43812E-69BB-46CE-81B1-E7BAEC785380}"/>
              </a:ext>
            </a:extLst>
          </p:cNvPr>
          <p:cNvSpPr>
            <a:spLocks noGrp="1" noRot="1" noChangeAspect="1" noChangeArrowheads="1" noTextEdit="1"/>
          </p:cNvSpPr>
          <p:nvPr>
            <p:ph type="sldImg"/>
          </p:nvPr>
        </p:nvSpPr>
        <p:spPr>
          <a:xfrm>
            <a:off x="381000" y="685800"/>
            <a:ext cx="6096000" cy="3429000"/>
          </a:xfrm>
          <a:ln/>
        </p:spPr>
      </p:sp>
      <p:sp>
        <p:nvSpPr>
          <p:cNvPr id="48131" name="Notes Placeholder 2">
            <a:extLst>
              <a:ext uri="{FF2B5EF4-FFF2-40B4-BE49-F238E27FC236}">
                <a16:creationId xmlns:a16="http://schemas.microsoft.com/office/drawing/2014/main" id="{772BD4C2-0066-422A-89CE-5EB5A8C69FC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48132" name="Slide Number Placeholder 3">
            <a:extLst>
              <a:ext uri="{FF2B5EF4-FFF2-40B4-BE49-F238E27FC236}">
                <a16:creationId xmlns:a16="http://schemas.microsoft.com/office/drawing/2014/main" id="{6D2E516D-136F-4992-B210-79A66718AF36}"/>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785E80D0-C9A3-4924-87E5-C0730E1E923D}" type="slidenum">
              <a:rPr lang="en-US" altLang="en-US" sz="1200"/>
              <a:pPr/>
              <a:t>5</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5DAF605-4296-4248-BE00-2874C4A4EDA9}"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F7550-B5A3-4E7A-94AE-EB554FDA956F}" type="slidenum">
              <a:rPr lang="en-US" smtClean="0"/>
              <a:t>‹#›</a:t>
            </a:fld>
            <a:endParaRPr lang="en-US"/>
          </a:p>
        </p:txBody>
      </p:sp>
    </p:spTree>
    <p:extLst>
      <p:ext uri="{BB962C8B-B14F-4D97-AF65-F5344CB8AC3E}">
        <p14:creationId xmlns:p14="http://schemas.microsoft.com/office/powerpoint/2010/main" val="20012444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DAF605-4296-4248-BE00-2874C4A4EDA9}"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F7550-B5A3-4E7A-94AE-EB554FDA956F}" type="slidenum">
              <a:rPr lang="en-US" smtClean="0"/>
              <a:t>‹#›</a:t>
            </a:fld>
            <a:endParaRPr lang="en-US"/>
          </a:p>
        </p:txBody>
      </p:sp>
    </p:spTree>
    <p:extLst>
      <p:ext uri="{BB962C8B-B14F-4D97-AF65-F5344CB8AC3E}">
        <p14:creationId xmlns:p14="http://schemas.microsoft.com/office/powerpoint/2010/main" val="263602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DAF605-4296-4248-BE00-2874C4A4EDA9}"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F7550-B5A3-4E7A-94AE-EB554FDA956F}"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260451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DAF605-4296-4248-BE00-2874C4A4EDA9}"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F7550-B5A3-4E7A-94AE-EB554FDA956F}" type="slidenum">
              <a:rPr lang="en-US" smtClean="0"/>
              <a:t>‹#›</a:t>
            </a:fld>
            <a:endParaRPr lang="en-US"/>
          </a:p>
        </p:txBody>
      </p:sp>
    </p:spTree>
    <p:extLst>
      <p:ext uri="{BB962C8B-B14F-4D97-AF65-F5344CB8AC3E}">
        <p14:creationId xmlns:p14="http://schemas.microsoft.com/office/powerpoint/2010/main" val="21085350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DAF605-4296-4248-BE00-2874C4A4EDA9}"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F7550-B5A3-4E7A-94AE-EB554FDA956F}"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779628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DAF605-4296-4248-BE00-2874C4A4EDA9}"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F7550-B5A3-4E7A-94AE-EB554FDA956F}" type="slidenum">
              <a:rPr lang="en-US" smtClean="0"/>
              <a:t>‹#›</a:t>
            </a:fld>
            <a:endParaRPr lang="en-US"/>
          </a:p>
        </p:txBody>
      </p:sp>
    </p:spTree>
    <p:extLst>
      <p:ext uri="{BB962C8B-B14F-4D97-AF65-F5344CB8AC3E}">
        <p14:creationId xmlns:p14="http://schemas.microsoft.com/office/powerpoint/2010/main" val="3571582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DAF605-4296-4248-BE00-2874C4A4EDA9}"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F7550-B5A3-4E7A-94AE-EB554FDA956F}" type="slidenum">
              <a:rPr lang="en-US" smtClean="0"/>
              <a:t>‹#›</a:t>
            </a:fld>
            <a:endParaRPr lang="en-US"/>
          </a:p>
        </p:txBody>
      </p:sp>
    </p:spTree>
    <p:extLst>
      <p:ext uri="{BB962C8B-B14F-4D97-AF65-F5344CB8AC3E}">
        <p14:creationId xmlns:p14="http://schemas.microsoft.com/office/powerpoint/2010/main" val="213108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DAF605-4296-4248-BE00-2874C4A4EDA9}"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F7550-B5A3-4E7A-94AE-EB554FDA956F}" type="slidenum">
              <a:rPr lang="en-US" smtClean="0"/>
              <a:t>‹#›</a:t>
            </a:fld>
            <a:endParaRPr lang="en-US"/>
          </a:p>
        </p:txBody>
      </p:sp>
    </p:spTree>
    <p:extLst>
      <p:ext uri="{BB962C8B-B14F-4D97-AF65-F5344CB8AC3E}">
        <p14:creationId xmlns:p14="http://schemas.microsoft.com/office/powerpoint/2010/main" val="3934444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600670" y="5929931"/>
            <a:ext cx="10985502" cy="318490"/>
          </a:xfrm>
          <a:prstGeom prst="rect">
            <a:avLst/>
          </a:prstGeom>
        </p:spPr>
        <p:txBody>
          <a:bodyPr lIns="45719" tIns="45719" rIns="45719" bIns="45719"/>
          <a:lstStyle>
            <a:lvl1pPr marL="0" indent="0" defTabSz="412750">
              <a:lnSpc>
                <a:spcPct val="100000"/>
              </a:lnSpc>
              <a:spcBef>
                <a:spcPts val="0"/>
              </a:spcBef>
              <a:buSzTx/>
              <a:buNone/>
              <a:defRPr sz="1800" b="1"/>
            </a:lvl1pPr>
          </a:lstStyle>
          <a:p>
            <a:r>
              <a:t>Author and Date</a:t>
            </a:r>
          </a:p>
        </p:txBody>
      </p:sp>
      <p:sp>
        <p:nvSpPr>
          <p:cNvPr id="12" name="Presentation Title"/>
          <p:cNvSpPr txBox="1">
            <a:spLocks noGrp="1"/>
          </p:cNvSpPr>
          <p:nvPr>
            <p:ph type="title" hasCustomPrompt="1"/>
          </p:nvPr>
        </p:nvSpPr>
        <p:spPr>
          <a:xfrm>
            <a:off x="603248" y="1287496"/>
            <a:ext cx="10985502" cy="2324101"/>
          </a:xfrm>
          <a:prstGeom prst="rect">
            <a:avLst/>
          </a:prstGeom>
        </p:spPr>
        <p:txBody>
          <a:bodyPr anchor="b"/>
          <a:lstStyle>
            <a:lvl1pPr>
              <a:defRPr sz="5800" spc="-116"/>
            </a:lvl1pPr>
          </a:lstStyle>
          <a:p>
            <a:r>
              <a:t>Presentation Title</a:t>
            </a:r>
          </a:p>
        </p:txBody>
      </p:sp>
      <p:sp>
        <p:nvSpPr>
          <p:cNvPr id="13" name="Body Level One…"/>
          <p:cNvSpPr txBox="1">
            <a:spLocks noGrp="1"/>
          </p:cNvSpPr>
          <p:nvPr>
            <p:ph type="body" sz="quarter" idx="1" hasCustomPrompt="1"/>
          </p:nvPr>
        </p:nvSpPr>
        <p:spPr>
          <a:xfrm>
            <a:off x="600671" y="3611595"/>
            <a:ext cx="10985501" cy="952501"/>
          </a:xfrm>
          <a:prstGeom prst="rect">
            <a:avLst/>
          </a:prstGeom>
        </p:spPr>
        <p:txBody>
          <a:bodyPr/>
          <a:lstStyle>
            <a:lvl1pPr marL="0" indent="0" defTabSz="412750">
              <a:lnSpc>
                <a:spcPct val="100000"/>
              </a:lnSpc>
              <a:spcBef>
                <a:spcPts val="0"/>
              </a:spcBef>
              <a:buSzTx/>
              <a:buNone/>
              <a:defRPr sz="2750" b="1"/>
            </a:lvl1pPr>
            <a:lvl2pPr marL="0" indent="228600" defTabSz="412750">
              <a:lnSpc>
                <a:spcPct val="100000"/>
              </a:lnSpc>
              <a:spcBef>
                <a:spcPts val="0"/>
              </a:spcBef>
              <a:buSzTx/>
              <a:buNone/>
              <a:defRPr sz="2750" b="1"/>
            </a:lvl2pPr>
            <a:lvl3pPr marL="0" indent="457200" defTabSz="412750">
              <a:lnSpc>
                <a:spcPct val="100000"/>
              </a:lnSpc>
              <a:spcBef>
                <a:spcPts val="0"/>
              </a:spcBef>
              <a:buSzTx/>
              <a:buNone/>
              <a:defRPr sz="2750" b="1"/>
            </a:lvl3pPr>
            <a:lvl4pPr marL="0" indent="685800" defTabSz="412750">
              <a:lnSpc>
                <a:spcPct val="100000"/>
              </a:lnSpc>
              <a:spcBef>
                <a:spcPts val="0"/>
              </a:spcBef>
              <a:buSzTx/>
              <a:buNone/>
              <a:defRPr sz="2750" b="1"/>
            </a:lvl4pPr>
            <a:lvl5pPr marL="0" indent="914400" defTabSz="412750">
              <a:lnSpc>
                <a:spcPct val="100000"/>
              </a:lnSpc>
              <a:spcBef>
                <a:spcPts val="0"/>
              </a:spcBef>
              <a:buSzTx/>
              <a:buNone/>
              <a:defRPr sz="2750"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85524425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DAF605-4296-4248-BE00-2874C4A4EDA9}"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F7550-B5A3-4E7A-94AE-EB554FDA956F}" type="slidenum">
              <a:rPr lang="en-US" smtClean="0"/>
              <a:t>‹#›</a:t>
            </a:fld>
            <a:endParaRPr lang="en-US"/>
          </a:p>
        </p:txBody>
      </p:sp>
    </p:spTree>
    <p:extLst>
      <p:ext uri="{BB962C8B-B14F-4D97-AF65-F5344CB8AC3E}">
        <p14:creationId xmlns:p14="http://schemas.microsoft.com/office/powerpoint/2010/main" val="102146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DAF605-4296-4248-BE00-2874C4A4EDA9}"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BF7550-B5A3-4E7A-94AE-EB554FDA956F}" type="slidenum">
              <a:rPr lang="en-US" smtClean="0"/>
              <a:t>‹#›</a:t>
            </a:fld>
            <a:endParaRPr lang="en-US"/>
          </a:p>
        </p:txBody>
      </p:sp>
    </p:spTree>
    <p:extLst>
      <p:ext uri="{BB962C8B-B14F-4D97-AF65-F5344CB8AC3E}">
        <p14:creationId xmlns:p14="http://schemas.microsoft.com/office/powerpoint/2010/main" val="78601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DAF605-4296-4248-BE00-2874C4A4EDA9}"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F7550-B5A3-4E7A-94AE-EB554FDA956F}" type="slidenum">
              <a:rPr lang="en-US" smtClean="0"/>
              <a:t>‹#›</a:t>
            </a:fld>
            <a:endParaRPr lang="en-US"/>
          </a:p>
        </p:txBody>
      </p:sp>
    </p:spTree>
    <p:extLst>
      <p:ext uri="{BB962C8B-B14F-4D97-AF65-F5344CB8AC3E}">
        <p14:creationId xmlns:p14="http://schemas.microsoft.com/office/powerpoint/2010/main" val="33459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DAF605-4296-4248-BE00-2874C4A4EDA9}" type="datetimeFigureOut">
              <a:rPr lang="en-US" smtClean="0"/>
              <a:t>7/11/2023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BF7550-B5A3-4E7A-94AE-EB554FDA956F}" type="slidenum">
              <a:rPr lang="en-US" smtClean="0"/>
              <a:t>‹#›</a:t>
            </a:fld>
            <a:endParaRPr lang="en-US"/>
          </a:p>
        </p:txBody>
      </p:sp>
    </p:spTree>
    <p:extLst>
      <p:ext uri="{BB962C8B-B14F-4D97-AF65-F5344CB8AC3E}">
        <p14:creationId xmlns:p14="http://schemas.microsoft.com/office/powerpoint/2010/main" val="200410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DAF605-4296-4248-BE00-2874C4A4EDA9}" type="datetimeFigureOut">
              <a:rPr lang="en-US" smtClean="0"/>
              <a:t>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BF7550-B5A3-4E7A-94AE-EB554FDA956F}" type="slidenum">
              <a:rPr lang="en-US" smtClean="0"/>
              <a:t>‹#›</a:t>
            </a:fld>
            <a:endParaRPr lang="en-US"/>
          </a:p>
        </p:txBody>
      </p:sp>
    </p:spTree>
    <p:extLst>
      <p:ext uri="{BB962C8B-B14F-4D97-AF65-F5344CB8AC3E}">
        <p14:creationId xmlns:p14="http://schemas.microsoft.com/office/powerpoint/2010/main" val="955036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DAF605-4296-4248-BE00-2874C4A4EDA9}" type="datetimeFigureOut">
              <a:rPr lang="en-US" smtClean="0"/>
              <a:t>7/11/2023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BF7550-B5A3-4E7A-94AE-EB554FDA956F}" type="slidenum">
              <a:rPr lang="en-US" smtClean="0"/>
              <a:t>‹#›</a:t>
            </a:fld>
            <a:endParaRPr lang="en-US"/>
          </a:p>
        </p:txBody>
      </p:sp>
    </p:spTree>
    <p:extLst>
      <p:ext uri="{BB962C8B-B14F-4D97-AF65-F5344CB8AC3E}">
        <p14:creationId xmlns:p14="http://schemas.microsoft.com/office/powerpoint/2010/main" val="36083109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DAF605-4296-4248-BE00-2874C4A4EDA9}"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F7550-B5A3-4E7A-94AE-EB554FDA956F}" type="slidenum">
              <a:rPr lang="en-US" smtClean="0"/>
              <a:t>‹#›</a:t>
            </a:fld>
            <a:endParaRPr lang="en-US"/>
          </a:p>
        </p:txBody>
      </p:sp>
    </p:spTree>
    <p:extLst>
      <p:ext uri="{BB962C8B-B14F-4D97-AF65-F5344CB8AC3E}">
        <p14:creationId xmlns:p14="http://schemas.microsoft.com/office/powerpoint/2010/main" val="34541593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5DAF605-4296-4248-BE00-2874C4A4EDA9}"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BF7550-B5A3-4E7A-94AE-EB554FDA956F}" type="slidenum">
              <a:rPr lang="en-US" smtClean="0"/>
              <a:t>‹#›</a:t>
            </a:fld>
            <a:endParaRPr lang="en-US"/>
          </a:p>
        </p:txBody>
      </p:sp>
    </p:spTree>
    <p:extLst>
      <p:ext uri="{BB962C8B-B14F-4D97-AF65-F5344CB8AC3E}">
        <p14:creationId xmlns:p14="http://schemas.microsoft.com/office/powerpoint/2010/main" val="8385979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DAF605-4296-4248-BE00-2874C4A4EDA9}" type="datetimeFigureOut">
              <a:rPr lang="en-US" smtClean="0"/>
              <a:t>7/11/2023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68BF7550-B5A3-4E7A-94AE-EB554FDA956F}" type="slidenum">
              <a:rPr lang="en-US" smtClean="0"/>
              <a:t>‹#›</a:t>
            </a:fld>
            <a:endParaRPr lang="en-US"/>
          </a:p>
        </p:txBody>
      </p:sp>
    </p:spTree>
    <p:extLst>
      <p:ext uri="{BB962C8B-B14F-4D97-AF65-F5344CB8AC3E}">
        <p14:creationId xmlns:p14="http://schemas.microsoft.com/office/powerpoint/2010/main" val="3869272985"/>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mailto:gsundaram@compostingcouncil.org"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pn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7.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hyperlink" Target="https://www.compostingcouncil.org/page/CompostDefinition?&amp;hhsearchterms=%22definition+and+compost%22" TargetMode="External"/><Relationship Id="rId2" Type="http://schemas.openxmlformats.org/officeDocument/2006/relationships/image" Target="../media/image8.png"/><Relationship Id="rId1" Type="http://schemas.openxmlformats.org/officeDocument/2006/relationships/slideLayout" Target="../slideLayouts/slideLayout17.xml"/><Relationship Id="rId5" Type="http://schemas.openxmlformats.org/officeDocument/2006/relationships/image" Target="../media/image1.jpeg"/><Relationship Id="rId4" Type="http://schemas.openxmlformats.org/officeDocument/2006/relationships/hyperlink" Target="https://www.compostingcouncil.org/news/news.asp?id=577050&amp;hhSearchTerms=%22wep%22"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compostingcouncil.org/page/CompostDefinition" TargetMode="Externa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chart" Target="../charts/chart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7.xml"/><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56B943-59E2-836F-C6AD-08994003E1D4}"/>
              </a:ext>
            </a:extLst>
          </p:cNvPr>
          <p:cNvSpPr>
            <a:spLocks noGrp="1"/>
          </p:cNvSpPr>
          <p:nvPr>
            <p:ph type="ctrTitle"/>
          </p:nvPr>
        </p:nvSpPr>
        <p:spPr>
          <a:xfrm>
            <a:off x="461726" y="2480341"/>
            <a:ext cx="9542354" cy="1620879"/>
          </a:xfrm>
        </p:spPr>
        <p:txBody>
          <a:bodyPr>
            <a:noAutofit/>
          </a:bodyPr>
          <a:lstStyle/>
          <a:p>
            <a:pPr algn="l"/>
            <a:r>
              <a:rPr lang="en-US" sz="4400" b="1" dirty="0">
                <a:latin typeface="Arial" panose="020B0604020202020204" pitchFamily="34" charset="0"/>
                <a:cs typeface="Arial" panose="020B0604020202020204" pitchFamily="34" charset="0"/>
              </a:rPr>
              <a:t>Seal of Testing Assurance program for compost manufacturers</a:t>
            </a:r>
          </a:p>
        </p:txBody>
      </p:sp>
      <p:pic>
        <p:nvPicPr>
          <p:cNvPr id="4" name="Picture 3076">
            <a:extLst>
              <a:ext uri="{FF2B5EF4-FFF2-40B4-BE49-F238E27FC236}">
                <a16:creationId xmlns:a16="http://schemas.microsoft.com/office/drawing/2014/main" id="{8C24EB7D-D679-10C8-3805-45869F6470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849" y="5066037"/>
            <a:ext cx="3245636" cy="101336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 green sign with white text&#10;&#10;Description automatically generated with medium confidence">
            <a:extLst>
              <a:ext uri="{FF2B5EF4-FFF2-40B4-BE49-F238E27FC236}">
                <a16:creationId xmlns:a16="http://schemas.microsoft.com/office/drawing/2014/main" id="{48A52545-7DFE-A958-3246-C08A9CA664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3576" y="370882"/>
            <a:ext cx="1892175" cy="1892175"/>
          </a:xfrm>
          <a:prstGeom prst="rect">
            <a:avLst/>
          </a:prstGeom>
        </p:spPr>
      </p:pic>
      <p:sp>
        <p:nvSpPr>
          <p:cNvPr id="3" name="TextBox 2">
            <a:extLst>
              <a:ext uri="{FF2B5EF4-FFF2-40B4-BE49-F238E27FC236}">
                <a16:creationId xmlns:a16="http://schemas.microsoft.com/office/drawing/2014/main" id="{52277503-5410-13BD-BFC8-B9DAFE1BE113}"/>
              </a:ext>
            </a:extLst>
          </p:cNvPr>
          <p:cNvSpPr txBox="1"/>
          <p:nvPr/>
        </p:nvSpPr>
        <p:spPr>
          <a:xfrm>
            <a:off x="312838" y="4508626"/>
            <a:ext cx="4920065" cy="1323439"/>
          </a:xfrm>
          <a:prstGeom prst="rect">
            <a:avLst/>
          </a:prstGeom>
          <a:noFill/>
        </p:spPr>
        <p:txBody>
          <a:bodyPr wrap="none" rtlCol="0">
            <a:spAutoFit/>
          </a:bodyPr>
          <a:lstStyle/>
          <a:p>
            <a:r>
              <a:rPr lang="en-US" sz="2000" dirty="0">
                <a:solidFill>
                  <a:schemeClr val="accent2">
                    <a:lumMod val="75000"/>
                  </a:schemeClr>
                </a:solidFill>
              </a:rPr>
              <a:t>Gowri Sundaram</a:t>
            </a:r>
          </a:p>
          <a:p>
            <a:r>
              <a:rPr lang="en-US" sz="2000" dirty="0">
                <a:solidFill>
                  <a:schemeClr val="accent2">
                    <a:lumMod val="75000"/>
                  </a:schemeClr>
                </a:solidFill>
              </a:rPr>
              <a:t>STA Program Manager/ Database Manager</a:t>
            </a:r>
          </a:p>
          <a:p>
            <a:r>
              <a:rPr lang="en-US" sz="2000" dirty="0">
                <a:solidFill>
                  <a:schemeClr val="accent2">
                    <a:lumMod val="75000"/>
                  </a:schemeClr>
                </a:solidFill>
              </a:rPr>
              <a:t>US Composting Council </a:t>
            </a:r>
          </a:p>
          <a:p>
            <a:r>
              <a:rPr lang="en-US" sz="2000" dirty="0">
                <a:hlinkClick r:id="rId4"/>
              </a:rPr>
              <a:t>gsundaram@compostingcouncil.org</a:t>
            </a:r>
            <a:endParaRPr lang="en-US" sz="2000" dirty="0"/>
          </a:p>
        </p:txBody>
      </p:sp>
    </p:spTree>
    <p:extLst>
      <p:ext uri="{BB962C8B-B14F-4D97-AF65-F5344CB8AC3E}">
        <p14:creationId xmlns:p14="http://schemas.microsoft.com/office/powerpoint/2010/main" val="479368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9388ED-0779-E99A-9960-D383543FC3F1}"/>
              </a:ext>
            </a:extLst>
          </p:cNvPr>
          <p:cNvSpPr txBox="1"/>
          <p:nvPr/>
        </p:nvSpPr>
        <p:spPr>
          <a:xfrm>
            <a:off x="359735" y="331000"/>
            <a:ext cx="6856089" cy="6440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457200" lvl="2">
              <a:lnSpc>
                <a:spcPct val="107000"/>
              </a:lnSpc>
            </a:pPr>
            <a:r>
              <a:rPr lang="en-US" sz="3600" b="1" dirty="0">
                <a:solidFill>
                  <a:schemeClr val="accent1"/>
                </a:solidFill>
                <a:latin typeface="+mj-lt"/>
                <a:ea typeface="Calibri" panose="020F0502020204030204" pitchFamily="34" charset="0"/>
                <a:cs typeface="Times New Roman" panose="02020603050405020304" pitchFamily="18" charset="0"/>
              </a:rPr>
              <a:t>STA - Derivative Products</a:t>
            </a:r>
            <a:endParaRPr lang="en-US" sz="3600" b="1" dirty="0">
              <a:solidFill>
                <a:schemeClr val="accent1"/>
              </a:solidFill>
              <a:latin typeface="+mj-lt"/>
              <a:sym typeface="Helvetica Neue"/>
            </a:endParaRPr>
          </a:p>
        </p:txBody>
      </p:sp>
      <p:sp>
        <p:nvSpPr>
          <p:cNvPr id="4" name="TextBox 3">
            <a:extLst>
              <a:ext uri="{FF2B5EF4-FFF2-40B4-BE49-F238E27FC236}">
                <a16:creationId xmlns:a16="http://schemas.microsoft.com/office/drawing/2014/main" id="{5F1D3E4E-D4F9-04CF-C6F0-940AD3C97769}"/>
              </a:ext>
            </a:extLst>
          </p:cNvPr>
          <p:cNvSpPr txBox="1"/>
          <p:nvPr/>
        </p:nvSpPr>
        <p:spPr>
          <a:xfrm>
            <a:off x="296361" y="1385426"/>
            <a:ext cx="8917306" cy="42146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800100" lvl="3" indent="-114300">
              <a:lnSpc>
                <a:spcPct val="107000"/>
              </a:lnSpc>
              <a:buFont typeface="Symbol" pitchFamily="2" charset="2"/>
              <a:buChar char=""/>
            </a:pPr>
            <a:r>
              <a:rPr lang="en-US" sz="1600" b="1" dirty="0">
                <a:ea typeface="Calibri" panose="020F0502020204030204" pitchFamily="34" charset="0"/>
                <a:cs typeface="Times New Roman" panose="02020603050405020304" pitchFamily="18" charset="0"/>
              </a:rPr>
              <a:t>Alternate Named Products</a:t>
            </a:r>
          </a:p>
          <a:p>
            <a:pPr marL="1028700" lvl="4" indent="-114300">
              <a:lnSpc>
                <a:spcPct val="107000"/>
              </a:lnSpc>
              <a:buFont typeface="Courier New" panose="02070309020205020404" pitchFamily="49" charset="0"/>
              <a:buChar char="o"/>
            </a:pPr>
            <a:r>
              <a:rPr lang="en-US" sz="1600" i="1" dirty="0">
                <a:ea typeface="Times New Roman" panose="02020603050405020304" pitchFamily="18" charset="0"/>
                <a:cs typeface="Times New Roman" panose="02020603050405020304" pitchFamily="18" charset="0"/>
              </a:rPr>
              <a:t>Definition</a:t>
            </a:r>
            <a:r>
              <a:rPr lang="en-US" sz="1600" dirty="0">
                <a:ea typeface="Times New Roman" panose="02020603050405020304" pitchFamily="18" charset="0"/>
                <a:cs typeface="Times New Roman" panose="02020603050405020304" pitchFamily="18" charset="0"/>
              </a:rPr>
              <a:t> – An enrolled STA certified compost can be marketed under an alternate brand or trade name, with no other modifications to the product. </a:t>
            </a:r>
          </a:p>
          <a:p>
            <a:pPr marL="1028700" lvl="4" indent="-114300">
              <a:lnSpc>
                <a:spcPct val="107000"/>
              </a:lnSpc>
              <a:buFont typeface="Courier New" panose="02070309020205020404" pitchFamily="49" charset="0"/>
              <a:buChar char="o"/>
            </a:pPr>
            <a:endParaRPr lang="en-US" sz="1600" dirty="0">
              <a:ea typeface="Calibri" panose="020F0502020204030204" pitchFamily="34" charset="0"/>
              <a:cs typeface="Times New Roman" panose="02020603050405020304" pitchFamily="18" charset="0"/>
            </a:endParaRPr>
          </a:p>
          <a:p>
            <a:pPr marL="800100" lvl="3" indent="-114300">
              <a:lnSpc>
                <a:spcPct val="107000"/>
              </a:lnSpc>
              <a:buFont typeface="Symbol" pitchFamily="2" charset="2"/>
              <a:buChar char=""/>
            </a:pPr>
            <a:r>
              <a:rPr lang="en-US" sz="1600" b="1" dirty="0">
                <a:ea typeface="Calibri" panose="020F0502020204030204" pitchFamily="34" charset="0"/>
                <a:cs typeface="Times New Roman" panose="02020603050405020304" pitchFamily="18" charset="0"/>
              </a:rPr>
              <a:t>Alternate Sized Products</a:t>
            </a:r>
          </a:p>
          <a:p>
            <a:pPr marL="1028700" lvl="4" indent="-114300">
              <a:lnSpc>
                <a:spcPct val="107000"/>
              </a:lnSpc>
              <a:buFont typeface="Courier New" panose="02070309020205020404" pitchFamily="49" charset="0"/>
              <a:buChar char="o"/>
            </a:pPr>
            <a:r>
              <a:rPr lang="en-US" sz="1600" i="1" dirty="0">
                <a:ea typeface="Times New Roman" panose="02020603050405020304" pitchFamily="18" charset="0"/>
                <a:cs typeface="Times New Roman" panose="02020603050405020304" pitchFamily="18" charset="0"/>
              </a:rPr>
              <a:t>Definition </a:t>
            </a:r>
            <a:r>
              <a:rPr lang="en-US" sz="1600" dirty="0">
                <a:ea typeface="Times New Roman" panose="02020603050405020304" pitchFamily="18" charset="0"/>
                <a:cs typeface="Times New Roman" panose="02020603050405020304" pitchFamily="18" charset="0"/>
              </a:rPr>
              <a:t>– An enrolled STA certified compost or an Alternative Named product can be sold in different screen sizes under a single application, as long as it is sold under the same enrolled name. </a:t>
            </a:r>
          </a:p>
          <a:p>
            <a:pPr marL="1028700" lvl="4" indent="-114300">
              <a:lnSpc>
                <a:spcPct val="107000"/>
              </a:lnSpc>
              <a:buFont typeface="Courier New" panose="02070309020205020404" pitchFamily="49" charset="0"/>
              <a:buChar char="o"/>
            </a:pPr>
            <a:endParaRPr lang="en-US" sz="1600" dirty="0">
              <a:ea typeface="Calibri" panose="020F0502020204030204" pitchFamily="34" charset="0"/>
              <a:cs typeface="Times New Roman" panose="02020603050405020304" pitchFamily="18" charset="0"/>
            </a:endParaRPr>
          </a:p>
          <a:p>
            <a:pPr marL="800100" lvl="3" indent="-114300">
              <a:lnSpc>
                <a:spcPct val="107000"/>
              </a:lnSpc>
              <a:buFont typeface="Symbol" pitchFamily="2" charset="2"/>
              <a:buChar char=""/>
            </a:pPr>
            <a:r>
              <a:rPr lang="en-US" sz="1600" b="1" dirty="0">
                <a:ea typeface="Calibri" panose="020F0502020204030204" pitchFamily="34" charset="0"/>
                <a:cs typeface="Times New Roman" panose="02020603050405020304" pitchFamily="18" charset="0"/>
              </a:rPr>
              <a:t>Blended Products</a:t>
            </a:r>
          </a:p>
          <a:p>
            <a:pPr marL="1028700" lvl="4" indent="-114300">
              <a:spcAft>
                <a:spcPts val="400"/>
              </a:spcAft>
              <a:buFont typeface="Courier New" panose="02070309020205020404" pitchFamily="49" charset="0"/>
              <a:buChar char="o"/>
            </a:pPr>
            <a:r>
              <a:rPr lang="en-US" sz="1600" i="1" dirty="0">
                <a:ea typeface="Times New Roman" panose="02020603050405020304" pitchFamily="18" charset="0"/>
              </a:rPr>
              <a:t>Definition</a:t>
            </a:r>
            <a:r>
              <a:rPr lang="en-US" sz="1600" dirty="0">
                <a:ea typeface="Times New Roman" panose="02020603050405020304" pitchFamily="18" charset="0"/>
              </a:rPr>
              <a:t> – Blended Products containing a STA Certified Compost (as per the STA agreement requirements) may be registered, listed on the USCC STA website, and use the STA Logo for blended products on marketing materials. These products must contain at least 20% (by volume) of a STA Certified Compost and may not contain any non-STA compost. </a:t>
            </a:r>
          </a:p>
          <a:p>
            <a:pPr defTabSz="1219169" hangingPunct="0"/>
            <a:endParaRPr lang="en-US" sz="1600" dirty="0">
              <a:solidFill>
                <a:srgbClr val="5E5E5E"/>
              </a:solidFill>
              <a:sym typeface="Helvetica Neue"/>
            </a:endParaRPr>
          </a:p>
        </p:txBody>
      </p:sp>
      <p:pic>
        <p:nvPicPr>
          <p:cNvPr id="5" name="Picture 3076">
            <a:extLst>
              <a:ext uri="{FF2B5EF4-FFF2-40B4-BE49-F238E27FC236}">
                <a16:creationId xmlns:a16="http://schemas.microsoft.com/office/drawing/2014/main" id="{9314175B-C293-E4B4-90F1-4607F8537C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7188" y="5844635"/>
            <a:ext cx="3245636" cy="1013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178542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8BB764-E4EC-FAA2-A6D3-760155775289}"/>
              </a:ext>
            </a:extLst>
          </p:cNvPr>
          <p:cNvSpPr txBox="1"/>
          <p:nvPr/>
        </p:nvSpPr>
        <p:spPr>
          <a:xfrm>
            <a:off x="214000" y="282401"/>
            <a:ext cx="5453469" cy="64293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28600" lvl="1">
              <a:lnSpc>
                <a:spcPct val="107000"/>
              </a:lnSpc>
            </a:pPr>
            <a:r>
              <a:rPr lang="en-US" sz="3600" b="1" dirty="0">
                <a:solidFill>
                  <a:schemeClr val="accent1"/>
                </a:solidFill>
                <a:latin typeface="+mj-lt"/>
                <a:ea typeface="Calibri" panose="020F0502020204030204" pitchFamily="34" charset="0"/>
                <a:cs typeface="Times New Roman" panose="02020603050405020304" pitchFamily="18" charset="0"/>
              </a:rPr>
              <a:t>Derivative Summary</a:t>
            </a:r>
            <a:endParaRPr lang="en-US" sz="3600" dirty="0">
              <a:solidFill>
                <a:schemeClr val="accent1"/>
              </a:solidFill>
              <a:latin typeface="+mj-lt"/>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B170107F-2B5F-1040-53E3-87DBCC8FAB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0648" y="1575304"/>
            <a:ext cx="11253457" cy="24715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076">
            <a:extLst>
              <a:ext uri="{FF2B5EF4-FFF2-40B4-BE49-F238E27FC236}">
                <a16:creationId xmlns:a16="http://schemas.microsoft.com/office/drawing/2014/main" id="{7262C0AF-F83C-D884-107C-3FFC2A84C0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7188" y="5844635"/>
            <a:ext cx="3245636" cy="1013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51495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28BB764-E4EC-FAA2-A6D3-760155775289}"/>
              </a:ext>
            </a:extLst>
          </p:cNvPr>
          <p:cNvSpPr txBox="1"/>
          <p:nvPr/>
        </p:nvSpPr>
        <p:spPr>
          <a:xfrm>
            <a:off x="617470" y="762235"/>
            <a:ext cx="8837676" cy="213904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28600" lvl="1">
              <a:lnSpc>
                <a:spcPct val="107000"/>
              </a:lnSpc>
            </a:pPr>
            <a:r>
              <a:rPr lang="en-US" sz="3600" b="1" dirty="0">
                <a:solidFill>
                  <a:schemeClr val="accent1"/>
                </a:solidFill>
                <a:latin typeface="+mj-lt"/>
                <a:ea typeface="Calibri" panose="020F0502020204030204" pitchFamily="34" charset="0"/>
                <a:cs typeface="Times New Roman" panose="02020603050405020304" pitchFamily="18" charset="0"/>
              </a:rPr>
              <a:t>Fraud Protection</a:t>
            </a:r>
            <a:endParaRPr lang="en-US" sz="3600" dirty="0">
              <a:solidFill>
                <a:schemeClr val="accent1"/>
              </a:solidFill>
              <a:latin typeface="+mj-lt"/>
              <a:ea typeface="Calibri" panose="020F0502020204030204" pitchFamily="34" charset="0"/>
              <a:cs typeface="Times New Roman" panose="02020603050405020304" pitchFamily="18" charset="0"/>
            </a:endParaRPr>
          </a:p>
          <a:p>
            <a:pPr marL="1428750" lvl="5" indent="-285750">
              <a:lnSpc>
                <a:spcPct val="107000"/>
              </a:lnSpc>
              <a:buFont typeface="Arial" panose="020B0604020202020204" pitchFamily="34" charset="0"/>
              <a:buChar char="•"/>
            </a:pPr>
            <a:r>
              <a:rPr lang="en-US" sz="2200"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Section IX of the Agreement Contact</a:t>
            </a:r>
          </a:p>
          <a:p>
            <a:pPr marL="1428750" lvl="5" indent="-285750">
              <a:lnSpc>
                <a:spcPct val="107000"/>
              </a:lnSpc>
              <a:buFont typeface="Arial" panose="020B0604020202020204" pitchFamily="34" charset="0"/>
              <a:buChar char="•"/>
            </a:pPr>
            <a:r>
              <a:rPr lang="en-US" sz="2200"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Fraud Penalties </a:t>
            </a:r>
          </a:p>
          <a:p>
            <a:pPr marL="1657350" lvl="6" indent="-285750">
              <a:lnSpc>
                <a:spcPct val="107000"/>
              </a:lnSpc>
              <a:buFont typeface="Arial" panose="020B0604020202020204" pitchFamily="34" charset="0"/>
              <a:buChar char="•"/>
            </a:pPr>
            <a:r>
              <a:rPr lang="en-US" sz="2200" dirty="0">
                <a:solidFill>
                  <a:schemeClr val="bg2">
                    <a:lumMod val="10000"/>
                  </a:schemeClr>
                </a:solidFill>
                <a:latin typeface="Calibri" panose="020F0502020204030204" pitchFamily="34" charset="0"/>
                <a:ea typeface="Calibri" panose="020F0502020204030204" pitchFamily="34" charset="0"/>
                <a:cs typeface="Times New Roman" panose="02020603050405020304" pitchFamily="18" charset="0"/>
              </a:rPr>
              <a:t>Copy of Appendix D – Highlight </a:t>
            </a:r>
            <a:r>
              <a:rPr lang="en-US" sz="2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FRAUD</a:t>
            </a:r>
          </a:p>
          <a:p>
            <a:pPr marL="371475" lvl="1" indent="-142875">
              <a:lnSpc>
                <a:spcPct val="107000"/>
              </a:lnSpc>
              <a:buFont typeface="Courier New" panose="02070309020205020404" pitchFamily="49" charset="0"/>
              <a:buChar char="o"/>
            </a:pPr>
            <a:endParaRPr lang="en-US" sz="2400" dirty="0">
              <a:latin typeface="+mj-lt"/>
              <a:ea typeface="Calibri" panose="020F0502020204030204" pitchFamily="34" charset="0"/>
              <a:cs typeface="Times New Roman" panose="02020603050405020304" pitchFamily="18" charset="0"/>
            </a:endParaRPr>
          </a:p>
        </p:txBody>
      </p:sp>
      <p:pic>
        <p:nvPicPr>
          <p:cNvPr id="6" name="Picture 5" descr="Table&#10;&#10;Description automatically generated">
            <a:extLst>
              <a:ext uri="{FF2B5EF4-FFF2-40B4-BE49-F238E27FC236}">
                <a16:creationId xmlns:a16="http://schemas.microsoft.com/office/drawing/2014/main" id="{5E2C6403-5799-87ED-B679-57B5090D0C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54852">
            <a:off x="7462453" y="1122377"/>
            <a:ext cx="3454400" cy="42227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29FAFE13-6B1D-CB90-B29D-769C5AE67A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2530" y="3429000"/>
            <a:ext cx="10870093" cy="7406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 name="Picture 3076">
            <a:extLst>
              <a:ext uri="{FF2B5EF4-FFF2-40B4-BE49-F238E27FC236}">
                <a16:creationId xmlns:a16="http://schemas.microsoft.com/office/drawing/2014/main" id="{29407DB2-2AC6-B6B4-E02D-732FEDDCF5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7188" y="5844635"/>
            <a:ext cx="3245636" cy="1013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036190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Graphical user interface, application&#10;&#10;Description automatically generated">
            <a:extLst>
              <a:ext uri="{FF2B5EF4-FFF2-40B4-BE49-F238E27FC236}">
                <a16:creationId xmlns:a16="http://schemas.microsoft.com/office/drawing/2014/main" id="{67B8AEA4-0630-8776-BA69-6477124A6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12637" y="4240747"/>
            <a:ext cx="2238610" cy="1966715"/>
          </a:xfrm>
          <a:prstGeom prst="rect">
            <a:avLst/>
          </a:prstGeom>
        </p:spPr>
      </p:pic>
      <p:sp>
        <p:nvSpPr>
          <p:cNvPr id="3" name="TextBox 2">
            <a:extLst>
              <a:ext uri="{FF2B5EF4-FFF2-40B4-BE49-F238E27FC236}">
                <a16:creationId xmlns:a16="http://schemas.microsoft.com/office/drawing/2014/main" id="{F28BB764-E4EC-FAA2-A6D3-760155775289}"/>
              </a:ext>
            </a:extLst>
          </p:cNvPr>
          <p:cNvSpPr txBox="1"/>
          <p:nvPr/>
        </p:nvSpPr>
        <p:spPr>
          <a:xfrm>
            <a:off x="474434" y="351830"/>
            <a:ext cx="8837676" cy="10522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228600" lvl="1">
              <a:lnSpc>
                <a:spcPct val="107000"/>
              </a:lnSpc>
            </a:pPr>
            <a:r>
              <a:rPr lang="en-US" sz="3600" b="1" dirty="0">
                <a:solidFill>
                  <a:schemeClr val="accent1"/>
                </a:solidFill>
                <a:latin typeface="+mj-lt"/>
                <a:ea typeface="Calibri" panose="020F0502020204030204" pitchFamily="34" charset="0"/>
                <a:cs typeface="Times New Roman" panose="02020603050405020304" pitchFamily="18" charset="0"/>
              </a:rPr>
              <a:t>Additional Updates</a:t>
            </a:r>
            <a:endParaRPr lang="en-US" sz="3600" dirty="0">
              <a:solidFill>
                <a:schemeClr val="accent1"/>
              </a:solidFill>
              <a:latin typeface="Calibri" panose="020F0502020204030204" pitchFamily="34" charset="0"/>
              <a:ea typeface="Calibri" panose="020F0502020204030204" pitchFamily="34" charset="0"/>
              <a:cs typeface="Times New Roman" panose="02020603050405020304" pitchFamily="18" charset="0"/>
            </a:endParaRPr>
          </a:p>
          <a:p>
            <a:pPr marL="371475" lvl="1" indent="-142875">
              <a:lnSpc>
                <a:spcPct val="107000"/>
              </a:lnSpc>
              <a:buFont typeface="Courier New" panose="02070309020205020404" pitchFamily="49" charset="0"/>
              <a:buChar char="o"/>
            </a:pPr>
            <a:endParaRPr lang="en-US" sz="2400" dirty="0">
              <a:latin typeface="+mj-lt"/>
              <a:ea typeface="Calibri" panose="020F050202020403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B25239E5-78AC-527A-1691-944CF7A4429A}"/>
              </a:ext>
            </a:extLst>
          </p:cNvPr>
          <p:cNvSpPr txBox="1"/>
          <p:nvPr/>
        </p:nvSpPr>
        <p:spPr>
          <a:xfrm>
            <a:off x="967563" y="1433582"/>
            <a:ext cx="6868633" cy="309828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171450" indent="-171450" defTabSz="1219169" hangingPunct="0">
              <a:buFont typeface="Arial" panose="020B0604020202020204" pitchFamily="34" charset="0"/>
              <a:buChar char="•"/>
            </a:pPr>
            <a:r>
              <a:rPr lang="en-US" sz="2200" dirty="0">
                <a:solidFill>
                  <a:srgbClr val="5E5E5E"/>
                </a:solidFill>
                <a:sym typeface="Helvetica Neue"/>
              </a:rPr>
              <a:t>Updated Compost Definition</a:t>
            </a:r>
          </a:p>
          <a:p>
            <a:pPr marL="171450" indent="-171450" defTabSz="1219169" hangingPunct="0">
              <a:buFont typeface="Arial" panose="020B0604020202020204" pitchFamily="34" charset="0"/>
              <a:buChar char="•"/>
            </a:pPr>
            <a:endParaRPr lang="en-US" sz="2200" dirty="0"/>
          </a:p>
          <a:p>
            <a:pPr marL="171450" indent="-171450" defTabSz="1219169" hangingPunct="0">
              <a:buFont typeface="Arial" panose="020B0604020202020204" pitchFamily="34" charset="0"/>
              <a:buChar char="•"/>
            </a:pPr>
            <a:endParaRPr lang="en-US" sz="2200" dirty="0">
              <a:solidFill>
                <a:srgbClr val="5E5E5E"/>
              </a:solidFill>
              <a:sym typeface="Helvetica Neue"/>
            </a:endParaRPr>
          </a:p>
          <a:p>
            <a:pPr marL="171450" indent="-171450" defTabSz="1219169" hangingPunct="0">
              <a:buFont typeface="Arial" panose="020B0604020202020204" pitchFamily="34" charset="0"/>
              <a:buChar char="•"/>
            </a:pPr>
            <a:r>
              <a:rPr lang="en-US" sz="2200" dirty="0"/>
              <a:t>WEP – Water Extractable Phosphorus</a:t>
            </a:r>
          </a:p>
          <a:p>
            <a:pPr marL="171450" indent="-171450" defTabSz="1219169" hangingPunct="0">
              <a:buFont typeface="Arial" panose="020B0604020202020204" pitchFamily="34" charset="0"/>
              <a:buChar char="•"/>
            </a:pPr>
            <a:endParaRPr lang="en-US" sz="2200" dirty="0"/>
          </a:p>
          <a:p>
            <a:pPr marL="171450" indent="-171450" defTabSz="1219169" hangingPunct="0">
              <a:buFont typeface="Arial" panose="020B0604020202020204" pitchFamily="34" charset="0"/>
              <a:buChar char="•"/>
            </a:pPr>
            <a:endParaRPr lang="en-US" sz="2200" dirty="0"/>
          </a:p>
          <a:p>
            <a:pPr marL="171450" indent="-171450" defTabSz="1219169" hangingPunct="0">
              <a:buFont typeface="Arial" panose="020B0604020202020204" pitchFamily="34" charset="0"/>
              <a:buChar char="•"/>
            </a:pPr>
            <a:r>
              <a:rPr lang="en-US" sz="2200" dirty="0"/>
              <a:t>Program Participation</a:t>
            </a:r>
          </a:p>
          <a:p>
            <a:pPr marL="171450" indent="-171450" defTabSz="1219169" hangingPunct="0">
              <a:buFont typeface="Arial" panose="020B0604020202020204" pitchFamily="34" charset="0"/>
              <a:buChar char="•"/>
            </a:pPr>
            <a:endParaRPr lang="en-US" sz="2200" dirty="0"/>
          </a:p>
          <a:p>
            <a:pPr marL="171450" indent="-171450" defTabSz="1219169" hangingPunct="0">
              <a:buFont typeface="Arial" panose="020B0604020202020204" pitchFamily="34" charset="0"/>
              <a:buChar char="•"/>
            </a:pPr>
            <a:r>
              <a:rPr lang="en-US" sz="2200" b="1" dirty="0">
                <a:solidFill>
                  <a:srgbClr val="00853E"/>
                </a:solidFill>
                <a:sym typeface="Helvetica Neue"/>
              </a:rPr>
              <a:t>STA GATEWAY</a:t>
            </a:r>
          </a:p>
        </p:txBody>
      </p:sp>
      <p:sp>
        <p:nvSpPr>
          <p:cNvPr id="7" name="TextBox 6">
            <a:extLst>
              <a:ext uri="{FF2B5EF4-FFF2-40B4-BE49-F238E27FC236}">
                <a16:creationId xmlns:a16="http://schemas.microsoft.com/office/drawing/2014/main" id="{C0355E0C-AC21-1D5B-70F4-74A6CC3684AB}"/>
              </a:ext>
            </a:extLst>
          </p:cNvPr>
          <p:cNvSpPr txBox="1"/>
          <p:nvPr/>
        </p:nvSpPr>
        <p:spPr>
          <a:xfrm>
            <a:off x="1459319" y="2069576"/>
            <a:ext cx="4952114"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buFont typeface="Arial" panose="020B0604020202020204" pitchFamily="34" charset="0"/>
              <a:buChar char="•"/>
            </a:pPr>
            <a:r>
              <a:rPr lang="en-US" sz="1400" b="1" dirty="0"/>
              <a:t>US Composting Council’s </a:t>
            </a:r>
            <a:r>
              <a:rPr lang="en-US" sz="1400" dirty="0"/>
              <a:t>“</a:t>
            </a:r>
            <a:r>
              <a:rPr lang="en-US" sz="1400" dirty="0">
                <a:hlinkClick r:id="rId3"/>
              </a:rPr>
              <a:t>definition of compost</a:t>
            </a:r>
            <a:r>
              <a:rPr lang="en-US" sz="1400" dirty="0"/>
              <a:t>”</a:t>
            </a:r>
          </a:p>
        </p:txBody>
      </p:sp>
      <p:sp>
        <p:nvSpPr>
          <p:cNvPr id="8" name="TextBox 7">
            <a:extLst>
              <a:ext uri="{FF2B5EF4-FFF2-40B4-BE49-F238E27FC236}">
                <a16:creationId xmlns:a16="http://schemas.microsoft.com/office/drawing/2014/main" id="{5B212167-5D95-F84B-AE6A-A0C594BA57A2}"/>
              </a:ext>
            </a:extLst>
          </p:cNvPr>
          <p:cNvSpPr txBox="1"/>
          <p:nvPr/>
        </p:nvSpPr>
        <p:spPr>
          <a:xfrm>
            <a:off x="1459319" y="2982724"/>
            <a:ext cx="6376877" cy="30777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171450" indent="-171450">
              <a:buFont typeface="Arial" panose="020B0604020202020204" pitchFamily="34" charset="0"/>
              <a:buChar char="•"/>
            </a:pPr>
            <a:r>
              <a:rPr lang="en-US" sz="1400" b="1" dirty="0"/>
              <a:t>US Composting Council’s - </a:t>
            </a:r>
            <a:r>
              <a:rPr lang="en-US" sz="900" dirty="0">
                <a:solidFill>
                  <a:srgbClr val="444444"/>
                </a:solidFill>
                <a:latin typeface="Raleway" panose="020B0503030101060003" pitchFamily="34" charset="77"/>
                <a:hlinkClick r:id="rId4"/>
              </a:rPr>
              <a:t>American Association of Plant Food Control Officials (AAPFCO)</a:t>
            </a:r>
            <a:endParaRPr lang="en-US" sz="900" dirty="0"/>
          </a:p>
        </p:txBody>
      </p:sp>
      <p:sp>
        <p:nvSpPr>
          <p:cNvPr id="18" name="Striped Right Arrow 17">
            <a:extLst>
              <a:ext uri="{FF2B5EF4-FFF2-40B4-BE49-F238E27FC236}">
                <a16:creationId xmlns:a16="http://schemas.microsoft.com/office/drawing/2014/main" id="{3B8ADE9A-87F2-0938-0B2E-035414468131}"/>
              </a:ext>
            </a:extLst>
          </p:cNvPr>
          <p:cNvSpPr/>
          <p:nvPr/>
        </p:nvSpPr>
        <p:spPr>
          <a:xfrm>
            <a:off x="2022478" y="4664361"/>
            <a:ext cx="837314" cy="591006"/>
          </a:xfrm>
          <a:prstGeom prst="stripedRightArrow">
            <a:avLst/>
          </a:prstGeom>
          <a:solidFill>
            <a:srgbClr val="00853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algn="ctr" defTabSz="412750" hangingPunct="0"/>
            <a:endParaRPr lang="en-US" sz="1600">
              <a:solidFill>
                <a:srgbClr val="00853E"/>
              </a:solidFill>
              <a:latin typeface="Helvetica Neue Medium"/>
              <a:ea typeface="Helvetica Neue Medium"/>
              <a:cs typeface="Helvetica Neue Medium"/>
              <a:sym typeface="Helvetica Neue Medium"/>
            </a:endParaRPr>
          </a:p>
        </p:txBody>
      </p:sp>
      <p:pic>
        <p:nvPicPr>
          <p:cNvPr id="4" name="Picture 3076">
            <a:extLst>
              <a:ext uri="{FF2B5EF4-FFF2-40B4-BE49-F238E27FC236}">
                <a16:creationId xmlns:a16="http://schemas.microsoft.com/office/drawing/2014/main" id="{67ADFA59-771B-FE0A-7F7C-DE0E764079E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47188" y="5844635"/>
            <a:ext cx="3245636" cy="1013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7334439"/>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43D49-14F6-AF39-277F-ABF208566689}"/>
              </a:ext>
            </a:extLst>
          </p:cNvPr>
          <p:cNvSpPr>
            <a:spLocks noGrp="1"/>
          </p:cNvSpPr>
          <p:nvPr>
            <p:ph type="title"/>
          </p:nvPr>
        </p:nvSpPr>
        <p:spPr>
          <a:xfrm>
            <a:off x="838201" y="504825"/>
            <a:ext cx="4032563" cy="730973"/>
          </a:xfrm>
        </p:spPr>
        <p:txBody>
          <a:bodyPr/>
          <a:lstStyle/>
          <a:p>
            <a:r>
              <a:rPr lang="en-US" b="1" dirty="0"/>
              <a:t>Program history</a:t>
            </a:r>
          </a:p>
        </p:txBody>
      </p:sp>
      <p:sp>
        <p:nvSpPr>
          <p:cNvPr id="3" name="Content Placeholder 2">
            <a:extLst>
              <a:ext uri="{FF2B5EF4-FFF2-40B4-BE49-F238E27FC236}">
                <a16:creationId xmlns:a16="http://schemas.microsoft.com/office/drawing/2014/main" id="{C4ABFD72-E07D-EAEF-1209-B0170F52C1C1}"/>
              </a:ext>
            </a:extLst>
          </p:cNvPr>
          <p:cNvSpPr>
            <a:spLocks noGrp="1"/>
          </p:cNvSpPr>
          <p:nvPr>
            <p:ph idx="1"/>
          </p:nvPr>
        </p:nvSpPr>
        <p:spPr>
          <a:xfrm>
            <a:off x="550375" y="1873250"/>
            <a:ext cx="8514030" cy="3515920"/>
          </a:xfrm>
        </p:spPr>
        <p:txBody>
          <a:bodyPr>
            <a:normAutofit/>
          </a:bodyPr>
          <a:lstStyle/>
          <a:p>
            <a:pPr>
              <a:lnSpc>
                <a:spcPct val="150000"/>
              </a:lnSpc>
            </a:pPr>
            <a:r>
              <a:rPr lang="en-US" b="0" i="0" dirty="0">
                <a:solidFill>
                  <a:srgbClr val="444444"/>
                </a:solidFill>
                <a:effectLst/>
                <a:cs typeface="Times New Roman" panose="02020603050405020304" pitchFamily="18" charset="0"/>
              </a:rPr>
              <a:t>The program was created in 2000 and is the consensus of many of the leading compost research scientists in the United States. </a:t>
            </a:r>
          </a:p>
          <a:p>
            <a:pPr>
              <a:lnSpc>
                <a:spcPct val="150000"/>
              </a:lnSpc>
            </a:pPr>
            <a:r>
              <a:rPr lang="en-US" b="0" i="0" dirty="0">
                <a:solidFill>
                  <a:srgbClr val="444444"/>
                </a:solidFill>
                <a:effectLst/>
                <a:cs typeface="Times New Roman" panose="02020603050405020304" pitchFamily="18" charset="0"/>
              </a:rPr>
              <a:t>There is no other compost testing program available to compost producers or compost buyers that give you this type of information. </a:t>
            </a:r>
          </a:p>
          <a:p>
            <a:pPr>
              <a:lnSpc>
                <a:spcPct val="150000"/>
              </a:lnSpc>
            </a:pPr>
            <a:r>
              <a:rPr lang="en-US" b="0" i="0" dirty="0">
                <a:solidFill>
                  <a:srgbClr val="444444"/>
                </a:solidFill>
                <a:effectLst/>
                <a:cs typeface="Times New Roman" panose="02020603050405020304" pitchFamily="18" charset="0"/>
              </a:rPr>
              <a:t>We are here to help you sell more compost through consistent national lab standards, increased attention to the characteristics of your product, marketing tools, and ultimately increased customer confidence</a:t>
            </a:r>
            <a:r>
              <a:rPr lang="en-US" b="0" i="0" dirty="0">
                <a:solidFill>
                  <a:srgbClr val="444444"/>
                </a:solidFill>
                <a:effectLst/>
              </a:rPr>
              <a:t>.</a:t>
            </a:r>
            <a:endParaRPr lang="en-US" dirty="0"/>
          </a:p>
        </p:txBody>
      </p:sp>
      <p:pic>
        <p:nvPicPr>
          <p:cNvPr id="4" name="Picture 3076">
            <a:extLst>
              <a:ext uri="{FF2B5EF4-FFF2-40B4-BE49-F238E27FC236}">
                <a16:creationId xmlns:a16="http://schemas.microsoft.com/office/drawing/2014/main" id="{A6D2179F-9025-6BA2-1CCF-292E2C297E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46776" y="5754295"/>
            <a:ext cx="3245636" cy="1013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4538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8A908F5-4B0D-DE6D-0F34-898CB778ADC6}"/>
              </a:ext>
            </a:extLst>
          </p:cNvPr>
          <p:cNvSpPr txBox="1">
            <a:spLocks/>
          </p:cNvSpPr>
          <p:nvPr/>
        </p:nvSpPr>
        <p:spPr>
          <a:xfrm>
            <a:off x="318568" y="381440"/>
            <a:ext cx="7829550" cy="723083"/>
          </a:xfrm>
          <a:prstGeom prst="rect">
            <a:avLst/>
          </a:prstGeom>
        </p:spPr>
        <p:txBody>
          <a:bodyPr vert="horz" lIns="45720" tIns="22860" rIns="45720" bIns="2286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indent="0" defTabSz="957263">
              <a:buNone/>
            </a:pPr>
            <a:r>
              <a:rPr lang="en-US" altLang="en-US" sz="3600" b="1" dirty="0">
                <a:solidFill>
                  <a:schemeClr val="accent1"/>
                </a:solidFill>
                <a:cs typeface="Arial" panose="020B0604020202020204" pitchFamily="34" charset="0"/>
              </a:rPr>
              <a:t>Program participation requirements </a:t>
            </a:r>
          </a:p>
        </p:txBody>
      </p:sp>
      <p:sp>
        <p:nvSpPr>
          <p:cNvPr id="6" name="Content Placeholder 2">
            <a:extLst>
              <a:ext uri="{FF2B5EF4-FFF2-40B4-BE49-F238E27FC236}">
                <a16:creationId xmlns:a16="http://schemas.microsoft.com/office/drawing/2014/main" id="{80FD2A15-E63D-362E-6522-C133AFF13143}"/>
              </a:ext>
            </a:extLst>
          </p:cNvPr>
          <p:cNvSpPr txBox="1">
            <a:spLocks/>
          </p:cNvSpPr>
          <p:nvPr/>
        </p:nvSpPr>
        <p:spPr>
          <a:xfrm>
            <a:off x="468328" y="1570038"/>
            <a:ext cx="8358801" cy="3676096"/>
          </a:xfrm>
          <a:prstGeom prst="rect">
            <a:avLst/>
          </a:prstGeom>
        </p:spPr>
        <p:txBody>
          <a:bodyPr vert="horz" lIns="45720" tIns="22860" rIns="45720" bIns="2286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50000"/>
              </a:lnSpc>
            </a:pPr>
            <a:r>
              <a:rPr lang="en-US" sz="2200" dirty="0">
                <a:solidFill>
                  <a:sysClr val="windowText" lastClr="000000"/>
                </a:solidFill>
                <a:cs typeface="Times New Roman" panose="02020603050405020304" pitchFamily="18" charset="0"/>
              </a:rPr>
              <a:t>Meet the US Composting Council’s </a:t>
            </a:r>
            <a:r>
              <a:rPr lang="en-US" sz="2200" dirty="0">
                <a:solidFill>
                  <a:sysClr val="windowText" lastClr="000000"/>
                </a:solidFill>
                <a:cs typeface="Times New Roman" panose="02020603050405020304" pitchFamily="18" charset="0"/>
                <a:hlinkClick r:id="rId2">
                  <a:extLst>
                    <a:ext uri="{A12FA001-AC4F-418D-AE19-62706E023703}">
                      <ahyp:hlinkClr xmlns:ahyp="http://schemas.microsoft.com/office/drawing/2018/hyperlinkcolor" val="tx"/>
                    </a:ext>
                  </a:extLst>
                </a:hlinkClick>
              </a:rPr>
              <a:t>definition of compost</a:t>
            </a:r>
            <a:r>
              <a:rPr lang="en-US" sz="2200" dirty="0">
                <a:solidFill>
                  <a:sysClr val="windowText" lastClr="000000"/>
                </a:solidFill>
                <a:cs typeface="Times New Roman" panose="02020603050405020304" pitchFamily="18" charset="0"/>
              </a:rPr>
              <a:t>.</a:t>
            </a:r>
          </a:p>
          <a:p>
            <a:pPr lvl="1">
              <a:lnSpc>
                <a:spcPct val="150000"/>
              </a:lnSpc>
            </a:pPr>
            <a:r>
              <a:rPr lang="en-US" sz="2200" dirty="0">
                <a:solidFill>
                  <a:sysClr val="windowText" lastClr="000000"/>
                </a:solidFill>
                <a:cs typeface="Times New Roman" panose="02020603050405020304" pitchFamily="18" charset="0"/>
              </a:rPr>
              <a:t>Direction of use</a:t>
            </a:r>
          </a:p>
          <a:p>
            <a:pPr lvl="1">
              <a:lnSpc>
                <a:spcPct val="150000"/>
              </a:lnSpc>
            </a:pPr>
            <a:r>
              <a:rPr lang="en-US" sz="2200" dirty="0">
                <a:solidFill>
                  <a:sysClr val="windowText" lastClr="000000"/>
                </a:solidFill>
                <a:cs typeface="Times New Roman" panose="02020603050405020304" pitchFamily="18" charset="0"/>
              </a:rPr>
              <a:t>Stay in compliance </a:t>
            </a:r>
          </a:p>
          <a:p>
            <a:pPr lvl="1">
              <a:lnSpc>
                <a:spcPct val="150000"/>
              </a:lnSpc>
            </a:pPr>
            <a:r>
              <a:rPr lang="en-US" sz="2200" dirty="0">
                <a:solidFill>
                  <a:sysClr val="windowText" lastClr="000000"/>
                </a:solidFill>
                <a:cs typeface="Times New Roman" panose="02020603050405020304" pitchFamily="18" charset="0"/>
              </a:rPr>
              <a:t>Lab report – Meet EPA testing limits for Heavy metals &amp; Pathogen </a:t>
            </a:r>
          </a:p>
          <a:p>
            <a:pPr lvl="1">
              <a:lnSpc>
                <a:spcPct val="150000"/>
              </a:lnSpc>
            </a:pPr>
            <a:r>
              <a:rPr lang="en-US" sz="2200" dirty="0">
                <a:solidFill>
                  <a:sysClr val="windowText" lastClr="000000"/>
                </a:solidFill>
                <a:cs typeface="Times New Roman" panose="02020603050405020304" pitchFamily="18" charset="0"/>
              </a:rPr>
              <a:t>Meet testing frequency</a:t>
            </a:r>
          </a:p>
          <a:p>
            <a:pPr lvl="1">
              <a:lnSpc>
                <a:spcPct val="150000"/>
              </a:lnSpc>
            </a:pPr>
            <a:r>
              <a:rPr lang="en-US" sz="2200" dirty="0">
                <a:solidFill>
                  <a:sysClr val="windowText" lastClr="000000"/>
                </a:solidFill>
                <a:cs typeface="Times New Roman" panose="02020603050405020304" pitchFamily="18" charset="0"/>
              </a:rPr>
              <a:t>Sign the rules contract – Gateway attestation</a:t>
            </a:r>
          </a:p>
          <a:p>
            <a:pPr lvl="1">
              <a:lnSpc>
                <a:spcPct val="150000"/>
              </a:lnSpc>
            </a:pPr>
            <a:r>
              <a:rPr lang="en-US" sz="2200" dirty="0">
                <a:solidFill>
                  <a:sysClr val="windowText" lastClr="000000"/>
                </a:solidFill>
                <a:cs typeface="Times New Roman" panose="02020603050405020304" pitchFamily="18" charset="0"/>
              </a:rPr>
              <a:t>Participation fee</a:t>
            </a:r>
          </a:p>
          <a:p>
            <a:pPr lvl="1">
              <a:lnSpc>
                <a:spcPct val="150000"/>
              </a:lnSpc>
            </a:pPr>
            <a:r>
              <a:rPr lang="en-US" sz="2200" dirty="0">
                <a:solidFill>
                  <a:sysClr val="windowText" lastClr="000000"/>
                </a:solidFill>
                <a:cs typeface="Times New Roman" panose="02020603050405020304" pitchFamily="18" charset="0"/>
              </a:rPr>
              <a:t>Maintain the certification renewals</a:t>
            </a:r>
          </a:p>
          <a:p>
            <a:pPr marL="114300" indent="-114300" defTabSz="457200">
              <a:spcBef>
                <a:spcPts val="500"/>
              </a:spcBef>
              <a:defRPr/>
            </a:pPr>
            <a:endParaRPr lang="en-US" sz="2000" dirty="0">
              <a:solidFill>
                <a:srgbClr val="444444"/>
              </a:solidFill>
            </a:endParaRPr>
          </a:p>
          <a:p>
            <a:pPr marL="114300" indent="-114300" defTabSz="457200">
              <a:spcBef>
                <a:spcPts val="500"/>
              </a:spcBef>
              <a:defRPr/>
            </a:pPr>
            <a:endParaRPr lang="en-US" sz="2000" dirty="0">
              <a:solidFill>
                <a:sysClr val="windowText" lastClr="000000"/>
              </a:solidFill>
            </a:endParaRPr>
          </a:p>
        </p:txBody>
      </p:sp>
      <p:pic>
        <p:nvPicPr>
          <p:cNvPr id="2" name="Picture 3076">
            <a:extLst>
              <a:ext uri="{FF2B5EF4-FFF2-40B4-BE49-F238E27FC236}">
                <a16:creationId xmlns:a16="http://schemas.microsoft.com/office/drawing/2014/main" id="{D5765690-1423-F466-86F7-6B1131BFDF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7129" y="5711649"/>
            <a:ext cx="3245636" cy="1013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535809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0B5FEFB3-A807-434E-A427-3AB92A106CE6}"/>
              </a:ext>
            </a:extLst>
          </p:cNvPr>
          <p:cNvSpPr>
            <a:spLocks noGrp="1" noChangeArrowheads="1"/>
          </p:cNvSpPr>
          <p:nvPr>
            <p:ph idx="1"/>
          </p:nvPr>
        </p:nvSpPr>
        <p:spPr bwMode="auto">
          <a:xfrm>
            <a:off x="388763" y="235070"/>
            <a:ext cx="11383023" cy="50424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defTabSz="957263">
              <a:buNone/>
            </a:pPr>
            <a:r>
              <a:rPr lang="en-US" altLang="en-US" sz="4000" b="1" dirty="0">
                <a:solidFill>
                  <a:schemeClr val="accent1"/>
                </a:solidFill>
                <a:cs typeface="Arial" panose="020B0604020202020204" pitchFamily="34" charset="0"/>
              </a:rPr>
              <a:t>Participating STA Composters</a:t>
            </a:r>
          </a:p>
          <a:p>
            <a:pPr algn="just" defTabSz="957263"/>
            <a:endParaRPr lang="en-US" altLang="en-US" sz="900" dirty="0">
              <a:solidFill>
                <a:schemeClr val="accent6">
                  <a:lumMod val="75000"/>
                </a:schemeClr>
              </a:solidFill>
              <a:cs typeface="Arial" panose="020B0604020202020204" pitchFamily="34" charset="0"/>
            </a:endParaRPr>
          </a:p>
          <a:p>
            <a:pPr algn="just" defTabSz="957263">
              <a:lnSpc>
                <a:spcPct val="150000"/>
              </a:lnSpc>
            </a:pPr>
            <a:r>
              <a:rPr lang="en-US" altLang="en-US" sz="2000" dirty="0">
                <a:cs typeface="Arial" panose="020B0604020202020204" pitchFamily="34" charset="0"/>
              </a:rPr>
              <a:t>Complete on-going product testing  (4-12 times/year)</a:t>
            </a:r>
          </a:p>
          <a:p>
            <a:pPr marL="0" indent="0" algn="just" defTabSz="957263">
              <a:lnSpc>
                <a:spcPct val="150000"/>
              </a:lnSpc>
              <a:buNone/>
            </a:pPr>
            <a:r>
              <a:rPr lang="en-US" altLang="en-US" sz="2000" dirty="0">
                <a:cs typeface="Arial" panose="020B0604020202020204" pitchFamily="34" charset="0"/>
              </a:rPr>
              <a:t>   -Operate on-going sampling/testing regime, so historical product data is available</a:t>
            </a:r>
          </a:p>
          <a:p>
            <a:pPr marL="0" indent="0" algn="just" defTabSz="957263">
              <a:lnSpc>
                <a:spcPct val="150000"/>
              </a:lnSpc>
              <a:buNone/>
            </a:pPr>
            <a:r>
              <a:rPr lang="en-US" altLang="en-US" sz="2000" dirty="0">
                <a:cs typeface="Arial" panose="020B0604020202020204" pitchFamily="34" charset="0"/>
              </a:rPr>
              <a:t>   -Using uniform sampling and analytical testing methods (from the TMECC)</a:t>
            </a:r>
          </a:p>
          <a:p>
            <a:pPr marL="0" indent="0" algn="just" defTabSz="957263">
              <a:lnSpc>
                <a:spcPct val="150000"/>
              </a:lnSpc>
              <a:buNone/>
            </a:pPr>
            <a:r>
              <a:rPr lang="en-US" altLang="en-US" sz="2000" dirty="0">
                <a:cs typeface="Arial" panose="020B0604020202020204" pitchFamily="34" charset="0"/>
              </a:rPr>
              <a:t>   -Using only STA Program certified labs </a:t>
            </a:r>
          </a:p>
          <a:p>
            <a:pPr algn="just" defTabSz="957263">
              <a:lnSpc>
                <a:spcPct val="150000"/>
              </a:lnSpc>
            </a:pPr>
            <a:r>
              <a:rPr lang="en-US" altLang="en-US" sz="2000" dirty="0">
                <a:cs typeface="Arial" panose="020B0604020202020204" pitchFamily="34" charset="0"/>
              </a:rPr>
              <a:t>Disclose test data results (lab analyses) on uniform label  </a:t>
            </a:r>
          </a:p>
          <a:p>
            <a:pPr algn="just" defTabSz="957263">
              <a:lnSpc>
                <a:spcPct val="150000"/>
              </a:lnSpc>
            </a:pPr>
            <a:r>
              <a:rPr lang="en-US" altLang="en-US" sz="2000" dirty="0">
                <a:cs typeface="Arial" panose="020B0604020202020204" pitchFamily="34" charset="0"/>
              </a:rPr>
              <a:t>Provide appropriate end use instructions to end users </a:t>
            </a:r>
          </a:p>
          <a:p>
            <a:pPr defTabSz="957263"/>
            <a:endParaRPr lang="en-US" altLang="en-US" dirty="0">
              <a:solidFill>
                <a:schemeClr val="accent6">
                  <a:lumMod val="75000"/>
                </a:schemeClr>
              </a:solidFill>
              <a:cs typeface="Arial" panose="020B0604020202020204" pitchFamily="34" charset="0"/>
            </a:endParaRPr>
          </a:p>
        </p:txBody>
      </p:sp>
      <p:pic>
        <p:nvPicPr>
          <p:cNvPr id="3" name="Picture 3076">
            <a:extLst>
              <a:ext uri="{FF2B5EF4-FFF2-40B4-BE49-F238E27FC236}">
                <a16:creationId xmlns:a16="http://schemas.microsoft.com/office/drawing/2014/main" id="{4F87052C-B243-274D-BCF8-7D2F7EEFB8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0594" y="5826529"/>
            <a:ext cx="3245636" cy="10133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D73679B-E20C-462E-B3BF-39BB37FAEBB7}"/>
              </a:ext>
            </a:extLst>
          </p:cNvPr>
          <p:cNvSpPr txBox="1"/>
          <p:nvPr/>
        </p:nvSpPr>
        <p:spPr>
          <a:xfrm>
            <a:off x="181058" y="185427"/>
            <a:ext cx="11244324" cy="1323439"/>
          </a:xfrm>
          <a:prstGeom prst="rect">
            <a:avLst/>
          </a:prstGeom>
          <a:noFill/>
        </p:spPr>
        <p:txBody>
          <a:bodyPr wrap="square">
            <a:spAutoFit/>
          </a:bodyPr>
          <a:lstStyle/>
          <a:p>
            <a:pPr eaLnBrk="1" hangingPunct="1">
              <a:defRPr/>
            </a:pPr>
            <a:r>
              <a:rPr lang="en-US" sz="4000" b="1" dirty="0">
                <a:solidFill>
                  <a:schemeClr val="accent1"/>
                </a:solidFill>
              </a:rPr>
              <a:t>Why these Characteristics and Frequencies?</a:t>
            </a:r>
          </a:p>
          <a:p>
            <a:pPr algn="ctr" eaLnBrk="1" hangingPunct="1">
              <a:defRPr/>
            </a:pPr>
            <a:endParaRPr lang="en-US" sz="4000" b="1" dirty="0">
              <a:solidFill>
                <a:schemeClr val="accent1"/>
              </a:solidFill>
            </a:endParaRPr>
          </a:p>
        </p:txBody>
      </p:sp>
      <p:sp>
        <p:nvSpPr>
          <p:cNvPr id="11" name="Rectangle 10"/>
          <p:cNvSpPr/>
          <p:nvPr/>
        </p:nvSpPr>
        <p:spPr>
          <a:xfrm>
            <a:off x="482990" y="4663700"/>
            <a:ext cx="4499493" cy="1323439"/>
          </a:xfrm>
          <a:prstGeom prst="rect">
            <a:avLst/>
          </a:prstGeom>
        </p:spPr>
        <p:txBody>
          <a:bodyPr wrap="square">
            <a:spAutoFit/>
          </a:bodyPr>
          <a:lstStyle/>
          <a:p>
            <a:pPr algn="just">
              <a:buClr>
                <a:srgbClr val="093709"/>
              </a:buClr>
              <a:defRPr/>
            </a:pPr>
            <a:r>
              <a:rPr lang="en-US" sz="2000" dirty="0">
                <a:solidFill>
                  <a:srgbClr val="00853E"/>
                </a:solidFill>
              </a:rPr>
              <a:t>-Statistical valid testing frequencies prove consistency (and safety)</a:t>
            </a:r>
          </a:p>
          <a:p>
            <a:pPr algn="just">
              <a:buClr>
                <a:srgbClr val="093709"/>
              </a:buClr>
              <a:defRPr/>
            </a:pPr>
            <a:r>
              <a:rPr lang="en-US" sz="2000" dirty="0">
                <a:solidFill>
                  <a:srgbClr val="00853E"/>
                </a:solidFill>
              </a:rPr>
              <a:t>-Used frequencies from US EPA 503 regulations </a:t>
            </a:r>
          </a:p>
        </p:txBody>
      </p:sp>
      <p:graphicFrame>
        <p:nvGraphicFramePr>
          <p:cNvPr id="3" name="Table 2">
            <a:extLst>
              <a:ext uri="{FF2B5EF4-FFF2-40B4-BE49-F238E27FC236}">
                <a16:creationId xmlns:a16="http://schemas.microsoft.com/office/drawing/2014/main" id="{4C40DFA1-21C9-A510-B7FF-ECFC39153308}"/>
              </a:ext>
            </a:extLst>
          </p:cNvPr>
          <p:cNvGraphicFramePr>
            <a:graphicFrameLocks noGrp="1"/>
          </p:cNvGraphicFramePr>
          <p:nvPr>
            <p:extLst>
              <p:ext uri="{D42A27DB-BD31-4B8C-83A1-F6EECF244321}">
                <p14:modId xmlns:p14="http://schemas.microsoft.com/office/powerpoint/2010/main" val="668295142"/>
              </p:ext>
            </p:extLst>
          </p:nvPr>
        </p:nvGraphicFramePr>
        <p:xfrm>
          <a:off x="5284415" y="1350695"/>
          <a:ext cx="5237706" cy="4145280"/>
        </p:xfrm>
        <a:graphic>
          <a:graphicData uri="http://schemas.openxmlformats.org/drawingml/2006/table">
            <a:tbl>
              <a:tblPr/>
              <a:tblGrid>
                <a:gridCol w="2523327">
                  <a:extLst>
                    <a:ext uri="{9D8B030D-6E8A-4147-A177-3AD203B41FA5}">
                      <a16:colId xmlns:a16="http://schemas.microsoft.com/office/drawing/2014/main" val="20000"/>
                    </a:ext>
                  </a:extLst>
                </a:gridCol>
                <a:gridCol w="2714379">
                  <a:extLst>
                    <a:ext uri="{9D8B030D-6E8A-4147-A177-3AD203B41FA5}">
                      <a16:colId xmlns:a16="http://schemas.microsoft.com/office/drawing/2014/main" val="20001"/>
                    </a:ext>
                  </a:extLst>
                </a:gridCol>
              </a:tblGrid>
              <a:tr h="2030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latin typeface="+mn-lt"/>
                          <a:cs typeface="Times New Roman" pitchFamily="18" charset="0"/>
                        </a:rPr>
                        <a:t>Compost Parameters</a:t>
                      </a:r>
                      <a:r>
                        <a:rPr kumimoji="0" lang="en-US" sz="1400" b="0" i="0" u="none" strike="noStrike" cap="none" normalizeH="0" baseline="0" dirty="0">
                          <a:ln>
                            <a:noFill/>
                          </a:ln>
                          <a:solidFill>
                            <a:schemeClr val="tx1"/>
                          </a:solidFill>
                          <a:effectLst/>
                          <a:latin typeface="+mn-lt"/>
                          <a:cs typeface="Times New Roman" pitchFamily="18" charset="0"/>
                        </a:rPr>
                        <a:t>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57200" marR="0" lvl="0" indent="-457200" algn="ctr" defTabSz="914400" rtl="0" eaLnBrk="1" fontAlgn="base" latinLnBrk="0" hangingPunct="1">
                        <a:lnSpc>
                          <a:spcPct val="100000"/>
                        </a:lnSpc>
                        <a:spcBef>
                          <a:spcPct val="0"/>
                        </a:spcBef>
                        <a:spcAft>
                          <a:spcPts val="1200"/>
                        </a:spcAft>
                        <a:buClrTx/>
                        <a:buSzTx/>
                        <a:buFontTx/>
                        <a:buNone/>
                        <a:tabLst/>
                      </a:pPr>
                      <a:r>
                        <a:rPr kumimoji="0" lang="en-US" sz="1200" b="1" i="0" u="none" strike="noStrike" cap="none" normalizeH="0" baseline="0" dirty="0">
                          <a:ln>
                            <a:noFill/>
                          </a:ln>
                          <a:solidFill>
                            <a:schemeClr val="tx1"/>
                          </a:solidFill>
                          <a:effectLst/>
                          <a:latin typeface="+mn-lt"/>
                          <a:cs typeface="Times New Roman" pitchFamily="18" charset="0"/>
                        </a:rPr>
                        <a:t>Reported as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2030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pH</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N/A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030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cs typeface="Times New Roman" pitchFamily="18" charset="0"/>
                        </a:rPr>
                        <a:t>Soluble salts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cs typeface="Times New Roman" pitchFamily="18" charset="0"/>
                        </a:rPr>
                        <a:t>dS/m (</a:t>
                      </a:r>
                      <a:r>
                        <a:rPr kumimoji="0" lang="en-US" sz="1200" b="0" i="0" u="none" strike="noStrike" cap="none" normalizeH="0" baseline="0">
                          <a:ln>
                            <a:noFill/>
                          </a:ln>
                          <a:solidFill>
                            <a:schemeClr val="tx1"/>
                          </a:solidFill>
                          <a:effectLst/>
                          <a:latin typeface="+mn-lt"/>
                          <a:cs typeface="Times New Roman" pitchFamily="18" charset="0"/>
                        </a:rPr>
                        <a:t>mmhos/cm</a:t>
                      </a:r>
                      <a:r>
                        <a:rPr kumimoji="0" lang="en-US" sz="1400" b="0" i="0" u="none" strike="noStrike" cap="none" normalizeH="0" baseline="0">
                          <a:ln>
                            <a:noFill/>
                          </a:ln>
                          <a:solidFill>
                            <a:schemeClr val="tx1"/>
                          </a:solidFill>
                          <a:effectLst/>
                          <a:latin typeface="+mn-lt"/>
                          <a:cs typeface="Times New Roman" pitchFamily="18" charset="0"/>
                        </a:rPr>
                        <a:t>)</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030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1" u="none" strike="noStrike" cap="none" normalizeH="0" baseline="0" dirty="0">
                          <a:ln>
                            <a:noFill/>
                          </a:ln>
                          <a:solidFill>
                            <a:schemeClr val="tx1"/>
                          </a:solidFill>
                          <a:effectLst/>
                          <a:latin typeface="+mn-lt"/>
                          <a:cs typeface="Times New Roman" pitchFamily="18" charset="0"/>
                        </a:rPr>
                        <a:t>Primary plant nutrients </a:t>
                      </a:r>
                      <a:r>
                        <a:rPr kumimoji="0" lang="en-US" sz="1400" b="0" i="0" u="none" strike="noStrike" cap="none" normalizeH="0" baseline="0" dirty="0">
                          <a:ln>
                            <a:noFill/>
                          </a:ln>
                          <a:solidFill>
                            <a:schemeClr val="tx1"/>
                          </a:solidFill>
                          <a:effectLst/>
                          <a:latin typeface="+mn-lt"/>
                          <a:cs typeface="Times New Roman" pitchFamily="18" charset="0"/>
                        </a:rPr>
                        <a:t>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cs typeface="Times New Roman" pitchFamily="18" charset="0"/>
                        </a:rPr>
                        <a:t>%, as-is (wet) &amp; dry weight basis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2030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     Nitrogen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Total N</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2030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     Phosphorus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cs typeface="Times New Roman" pitchFamily="18" charset="0"/>
                        </a:rPr>
                        <a:t>P</a:t>
                      </a:r>
                      <a:r>
                        <a:rPr kumimoji="0" lang="en-US" sz="1100" b="0" i="0" u="none" strike="noStrike" cap="none" normalizeH="0" baseline="-25000">
                          <a:ln>
                            <a:noFill/>
                          </a:ln>
                          <a:solidFill>
                            <a:schemeClr val="tx1"/>
                          </a:solidFill>
                          <a:effectLst/>
                          <a:latin typeface="+mn-lt"/>
                          <a:cs typeface="Times New Roman" pitchFamily="18" charset="0"/>
                        </a:rPr>
                        <a:t>2</a:t>
                      </a:r>
                      <a:r>
                        <a:rPr kumimoji="0" lang="en-US" sz="1400" b="0" i="0" u="none" strike="noStrike" cap="none" normalizeH="0" baseline="0">
                          <a:ln>
                            <a:noFill/>
                          </a:ln>
                          <a:solidFill>
                            <a:schemeClr val="tx1"/>
                          </a:solidFill>
                          <a:effectLst/>
                          <a:latin typeface="+mn-lt"/>
                          <a:cs typeface="Times New Roman" pitchFamily="18" charset="0"/>
                        </a:rPr>
                        <a:t>O</a:t>
                      </a:r>
                      <a:r>
                        <a:rPr kumimoji="0" lang="en-US" sz="1100" b="0" i="0" u="none" strike="noStrike" cap="none" normalizeH="0" baseline="-25000">
                          <a:ln>
                            <a:noFill/>
                          </a:ln>
                          <a:solidFill>
                            <a:schemeClr val="tx1"/>
                          </a:solidFill>
                          <a:effectLst/>
                          <a:latin typeface="+mn-lt"/>
                          <a:cs typeface="Times New Roman" pitchFamily="18" charset="0"/>
                        </a:rPr>
                        <a:t>5</a:t>
                      </a:r>
                      <a:endParaRPr kumimoji="0" lang="en-US" sz="1400" b="0" i="0" u="none" strike="noStrike" cap="none" normalizeH="0" baseline="0">
                        <a:ln>
                          <a:noFill/>
                        </a:ln>
                        <a:solidFill>
                          <a:schemeClr val="tx1"/>
                        </a:solidFill>
                        <a:effectLst/>
                        <a:latin typeface="+mn-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2030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     Potassium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K</a:t>
                      </a:r>
                      <a:r>
                        <a:rPr kumimoji="0" lang="en-US" sz="1100" b="0" i="0" u="none" strike="noStrike" cap="none" normalizeH="0" baseline="-25000" dirty="0">
                          <a:ln>
                            <a:noFill/>
                          </a:ln>
                          <a:solidFill>
                            <a:schemeClr val="tx1"/>
                          </a:solidFill>
                          <a:effectLst/>
                          <a:latin typeface="+mn-lt"/>
                          <a:cs typeface="Times New Roman" pitchFamily="18" charset="0"/>
                        </a:rPr>
                        <a:t>2</a:t>
                      </a:r>
                      <a:r>
                        <a:rPr kumimoji="0" lang="en-US" sz="1400" b="0" i="0" u="none" strike="noStrike" cap="none" normalizeH="0" baseline="0" dirty="0">
                          <a:ln>
                            <a:noFill/>
                          </a:ln>
                          <a:solidFill>
                            <a:schemeClr val="tx1"/>
                          </a:solidFill>
                          <a:effectLst/>
                          <a:latin typeface="+mn-lt"/>
                          <a:cs typeface="Times New Roman" pitchFamily="18" charset="0"/>
                        </a:rPr>
                        <a:t>O</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2030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     Calcium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Ca</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2030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cs typeface="Times New Roman" pitchFamily="18" charset="0"/>
                        </a:rPr>
                        <a:t>     Magnesium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Mg</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2030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Moisture content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 wet weight basis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2030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cs typeface="Times New Roman" pitchFamily="18" charset="0"/>
                        </a:rPr>
                        <a:t>Organic matter content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 dry weight basis</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2030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cs typeface="Times New Roman" pitchFamily="18" charset="0"/>
                        </a:rPr>
                        <a:t>Particle size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cs typeface="Times New Roman" pitchFamily="18" charset="0"/>
                        </a:rPr>
                        <a:t>Screen size passing through</a:t>
                      </a:r>
                      <a:endParaRPr kumimoji="0" lang="en-US" sz="1400" b="0" i="0" u="none" strike="noStrike" cap="none" normalizeH="0" baseline="0" dirty="0">
                        <a:ln>
                          <a:noFill/>
                        </a:ln>
                        <a:solidFill>
                          <a:schemeClr val="tx1"/>
                        </a:solidFill>
                        <a:effectLst/>
                        <a:latin typeface="+mn-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20304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mn-lt"/>
                          <a:cs typeface="Times New Roman" pitchFamily="18" charset="0"/>
                        </a:rPr>
                        <a:t>Stability </a:t>
                      </a:r>
                      <a:r>
                        <a:rPr kumimoji="0" lang="en-US" sz="1100" b="0" i="0" u="none" strike="noStrike" cap="none" normalizeH="0" baseline="0">
                          <a:ln>
                            <a:noFill/>
                          </a:ln>
                          <a:solidFill>
                            <a:schemeClr val="tx1"/>
                          </a:solidFill>
                          <a:effectLst/>
                          <a:latin typeface="+mn-lt"/>
                          <a:cs typeface="Times New Roman" pitchFamily="18" charset="0"/>
                        </a:rPr>
                        <a:t>(respirometry)</a:t>
                      </a:r>
                      <a:endParaRPr kumimoji="0" lang="en-US" sz="1400" b="0" i="0" u="none" strike="noStrike" cap="none" normalizeH="0" baseline="0">
                        <a:ln>
                          <a:noFill/>
                        </a:ln>
                        <a:solidFill>
                          <a:schemeClr val="tx1"/>
                        </a:solidFill>
                        <a:effectLst/>
                        <a:latin typeface="+mn-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a:ln>
                            <a:noFill/>
                          </a:ln>
                          <a:solidFill>
                            <a:schemeClr val="tx1"/>
                          </a:solidFill>
                          <a:effectLst/>
                          <a:latin typeface="+mn-lt"/>
                          <a:cs typeface="Times New Roman" pitchFamily="18" charset="0"/>
                        </a:rPr>
                        <a:t>mg CO</a:t>
                      </a:r>
                      <a:r>
                        <a:rPr kumimoji="0" lang="en-US" sz="1100" b="0" i="0" u="none" strike="noStrike" cap="none" normalizeH="0" baseline="-25000" dirty="0">
                          <a:ln>
                            <a:noFill/>
                          </a:ln>
                          <a:solidFill>
                            <a:schemeClr val="tx1"/>
                          </a:solidFill>
                          <a:effectLst/>
                          <a:latin typeface="+mn-lt"/>
                          <a:cs typeface="Times New Roman" pitchFamily="18" charset="0"/>
                        </a:rPr>
                        <a:t>2</a:t>
                      </a:r>
                      <a:r>
                        <a:rPr kumimoji="0" lang="en-US" sz="1100" b="0" i="0" u="none" strike="noStrike" cap="none" normalizeH="0" baseline="0" dirty="0">
                          <a:ln>
                            <a:noFill/>
                          </a:ln>
                          <a:solidFill>
                            <a:schemeClr val="tx1"/>
                          </a:solidFill>
                          <a:effectLst/>
                          <a:latin typeface="+mn-lt"/>
                          <a:cs typeface="Times New Roman" pitchFamily="18" charset="0"/>
                        </a:rPr>
                        <a:t>-C/g OM per day                           </a:t>
                      </a:r>
                      <a:endParaRPr kumimoji="0" lang="en-US" sz="1200" b="0" i="0" u="none" strike="noStrike" cap="none" normalizeH="0" baseline="0" dirty="0">
                        <a:ln>
                          <a:noFill/>
                        </a:ln>
                        <a:solidFill>
                          <a:schemeClr val="tx1"/>
                        </a:solidFill>
                        <a:effectLst/>
                        <a:latin typeface="+mn-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58013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Maturity </a:t>
                      </a:r>
                      <a:r>
                        <a:rPr kumimoji="0" lang="en-US" sz="1100" b="0" i="0" u="none" strike="noStrike" cap="none" normalizeH="0" baseline="0" dirty="0">
                          <a:ln>
                            <a:noFill/>
                          </a:ln>
                          <a:solidFill>
                            <a:schemeClr val="tx1"/>
                          </a:solidFill>
                          <a:effectLst/>
                          <a:latin typeface="+mn-lt"/>
                          <a:cs typeface="Times New Roman" pitchFamily="18" charset="0"/>
                        </a:rPr>
                        <a:t>(Bioassay)</a:t>
                      </a:r>
                      <a:endParaRPr kumimoji="0" lang="en-US" sz="1400" b="0" i="0" u="none" strike="noStrike" cap="none" normalizeH="0" baseline="0" dirty="0">
                        <a:ln>
                          <a:noFill/>
                        </a:ln>
                        <a:solidFill>
                          <a:schemeClr val="tx1"/>
                        </a:solidFill>
                        <a:effectLst/>
                        <a:latin typeface="+mn-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     -</a:t>
                      </a:r>
                      <a:r>
                        <a:rPr kumimoji="0" lang="en-US" sz="1200" b="0" i="0" u="none" strike="noStrike" cap="none" normalizeH="0" baseline="0" dirty="0">
                          <a:ln>
                            <a:noFill/>
                          </a:ln>
                          <a:solidFill>
                            <a:schemeClr val="tx1"/>
                          </a:solidFill>
                          <a:effectLst/>
                          <a:latin typeface="+mn-lt"/>
                          <a:cs typeface="Times New Roman" pitchFamily="18" charset="0"/>
                        </a:rPr>
                        <a:t>Percent emergence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cs typeface="Times New Roman" pitchFamily="18" charset="0"/>
                        </a:rPr>
                        <a:t>          -Relative seedling vigor</a:t>
                      </a:r>
                      <a:endParaRPr kumimoji="0" lang="en-US" sz="1400" b="0" i="0" u="none" strike="noStrike" cap="none" normalizeH="0" baseline="0" dirty="0">
                        <a:ln>
                          <a:noFill/>
                        </a:ln>
                        <a:solidFill>
                          <a:schemeClr val="tx1"/>
                        </a:solidFill>
                        <a:effectLst/>
                        <a:latin typeface="+mn-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dirty="0">
                        <a:ln>
                          <a:noFill/>
                        </a:ln>
                        <a:solidFill>
                          <a:schemeClr val="tx1"/>
                        </a:solidFill>
                        <a:effectLst/>
                        <a:latin typeface="+mn-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cs typeface="Times New Roman" pitchFamily="18" charset="0"/>
                        </a:rPr>
                        <a:t>% (average)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mn-lt"/>
                          <a:cs typeface="Times New Roman" pitchFamily="18" charset="0"/>
                        </a:rPr>
                        <a:t>% (average)</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2610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Select Pathogens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cs typeface="Times New Roman" pitchFamily="18" charset="0"/>
                        </a:rPr>
                        <a:t>PASS/FAIL</a:t>
                      </a:r>
                      <a:endParaRPr kumimoji="0" lang="en-US" sz="1400" b="0" i="0" u="none" strike="noStrike" cap="none" normalizeH="0" baseline="0" dirty="0">
                        <a:ln>
                          <a:noFill/>
                        </a:ln>
                        <a:solidFill>
                          <a:schemeClr val="tx1"/>
                        </a:solidFill>
                        <a:effectLst/>
                        <a:latin typeface="+mn-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cs typeface="Times New Roman" pitchFamily="18" charset="0"/>
                        </a:rPr>
                        <a:t>(Per US EPA Class A standards, 40 CFR § 503.32(a) </a:t>
                      </a:r>
                      <a:endParaRPr kumimoji="0" lang="en-US" sz="1400" b="0" i="0" u="none" strike="noStrike" cap="none" normalizeH="0" baseline="0" dirty="0">
                        <a:ln>
                          <a:noFill/>
                        </a:ln>
                        <a:solidFill>
                          <a:schemeClr val="tx1"/>
                        </a:solidFill>
                        <a:effectLst/>
                        <a:latin typeface="+mn-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26106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mn-lt"/>
                          <a:cs typeface="Times New Roman" pitchFamily="18" charset="0"/>
                        </a:rPr>
                        <a:t>Trace metals </a:t>
                      </a: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cs typeface="Times New Roman" pitchFamily="18" charset="0"/>
                        </a:rPr>
                        <a:t>PASS/FAIL</a:t>
                      </a:r>
                      <a:endParaRPr kumimoji="0" lang="en-US" sz="1400" b="0" i="0" u="none" strike="noStrike" cap="none" normalizeH="0" baseline="0" dirty="0">
                        <a:ln>
                          <a:noFill/>
                        </a:ln>
                        <a:solidFill>
                          <a:schemeClr val="tx1"/>
                        </a:solidFill>
                        <a:effectLst/>
                        <a:latin typeface="+mn-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tx1"/>
                          </a:solidFill>
                          <a:effectLst/>
                          <a:latin typeface="+mn-lt"/>
                          <a:cs typeface="Times New Roman" pitchFamily="18" charset="0"/>
                        </a:rPr>
                        <a:t>(Per US EPA standards, 40 CFR § 503.13, Table 3)</a:t>
                      </a:r>
                      <a:endParaRPr kumimoji="0" lang="en-US" sz="1400" b="0" i="0" u="none" strike="noStrike" cap="none" normalizeH="0" baseline="0" dirty="0">
                        <a:ln>
                          <a:noFill/>
                        </a:ln>
                        <a:solidFill>
                          <a:schemeClr val="tx1"/>
                        </a:solidFill>
                        <a:effectLst/>
                        <a:latin typeface="+mn-lt"/>
                        <a:cs typeface="Times New Roman" pitchFamily="18" charset="0"/>
                      </a:endParaRPr>
                    </a:p>
                  </a:txBody>
                  <a:tcPr marL="68580" marR="6858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bl>
          </a:graphicData>
        </a:graphic>
      </p:graphicFrame>
      <p:sp>
        <p:nvSpPr>
          <p:cNvPr id="4" name="Rectangle 2">
            <a:extLst>
              <a:ext uri="{FF2B5EF4-FFF2-40B4-BE49-F238E27FC236}">
                <a16:creationId xmlns:a16="http://schemas.microsoft.com/office/drawing/2014/main" id="{67FB39D0-4245-4D7B-71E3-DB59C7BE0AEA}"/>
              </a:ext>
            </a:extLst>
          </p:cNvPr>
          <p:cNvSpPr txBox="1">
            <a:spLocks noChangeArrowheads="1"/>
          </p:cNvSpPr>
          <p:nvPr/>
        </p:nvSpPr>
        <p:spPr>
          <a:xfrm>
            <a:off x="482990" y="1350695"/>
            <a:ext cx="4849502" cy="29134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en-US" sz="2000" dirty="0"/>
              <a:t>Regularly sample and test their product using standardized protocols</a:t>
            </a:r>
          </a:p>
          <a:p>
            <a:pPr lvl="1">
              <a:buFontTx/>
              <a:buChar char="-"/>
            </a:pPr>
            <a:r>
              <a:rPr lang="en-US" altLang="en-US" sz="2000" dirty="0"/>
              <a:t>Testing frequency is based on the volume of compost produced </a:t>
            </a:r>
          </a:p>
          <a:p>
            <a:pPr marL="457200" lvl="1" indent="0">
              <a:buNone/>
            </a:pPr>
            <a:endParaRPr lang="en-US" altLang="en-US" sz="2000" dirty="0"/>
          </a:p>
          <a:p>
            <a:pPr lvl="1"/>
            <a:r>
              <a:rPr lang="en-US" altLang="en-US" sz="2000" dirty="0"/>
              <a:t>1-6,250 tons 1 per quarter</a:t>
            </a:r>
          </a:p>
          <a:p>
            <a:pPr lvl="1"/>
            <a:r>
              <a:rPr lang="en-US" altLang="en-US" sz="2000" dirty="0"/>
              <a:t>6,251-17,500 tons 1 per 2 months</a:t>
            </a:r>
          </a:p>
          <a:p>
            <a:pPr lvl="1"/>
            <a:r>
              <a:rPr lang="en-US" altLang="en-US" sz="2000" dirty="0"/>
              <a:t>17,501 tons and above 1 per month</a:t>
            </a:r>
          </a:p>
          <a:p>
            <a:pPr marL="914400" lvl="2" indent="0">
              <a:buNone/>
            </a:pPr>
            <a:endParaRPr lang="en-US" altLang="en-US" dirty="0"/>
          </a:p>
          <a:p>
            <a:pPr lvl="1">
              <a:buFontTx/>
              <a:buChar char="•"/>
            </a:pPr>
            <a:endParaRPr lang="en-US" altLang="en-US" sz="2000" dirty="0"/>
          </a:p>
        </p:txBody>
      </p:sp>
      <p:pic>
        <p:nvPicPr>
          <p:cNvPr id="6" name="Picture 3076">
            <a:extLst>
              <a:ext uri="{FF2B5EF4-FFF2-40B4-BE49-F238E27FC236}">
                <a16:creationId xmlns:a16="http://schemas.microsoft.com/office/drawing/2014/main" id="{2F39E8C9-A1E9-7D00-8B51-2F454CE8F8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7188" y="5844635"/>
            <a:ext cx="3245636" cy="10133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EF31C84-9F28-A15D-BC09-8DB9EE2AF519}"/>
              </a:ext>
            </a:extLst>
          </p:cNvPr>
          <p:cNvGraphicFramePr>
            <a:graphicFrameLocks noGrp="1"/>
          </p:cNvGraphicFramePr>
          <p:nvPr/>
        </p:nvGraphicFramePr>
        <p:xfrm>
          <a:off x="1562414" y="1087694"/>
          <a:ext cx="3381476" cy="3678558"/>
        </p:xfrm>
        <a:graphic>
          <a:graphicData uri="http://schemas.openxmlformats.org/drawingml/2006/table">
            <a:tbl>
              <a:tblPr/>
              <a:tblGrid>
                <a:gridCol w="1681643">
                  <a:extLst>
                    <a:ext uri="{9D8B030D-6E8A-4147-A177-3AD203B41FA5}">
                      <a16:colId xmlns:a16="http://schemas.microsoft.com/office/drawing/2014/main" val="20000"/>
                    </a:ext>
                  </a:extLst>
                </a:gridCol>
                <a:gridCol w="1699833">
                  <a:extLst>
                    <a:ext uri="{9D8B030D-6E8A-4147-A177-3AD203B41FA5}">
                      <a16:colId xmlns:a16="http://schemas.microsoft.com/office/drawing/2014/main" val="20001"/>
                    </a:ext>
                  </a:extLst>
                </a:gridCol>
              </a:tblGrid>
              <a:tr h="1892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bg2">
                              <a:lumMod val="10000"/>
                            </a:schemeClr>
                          </a:solidFill>
                          <a:effectLst/>
                          <a:latin typeface="+mn-lt"/>
                          <a:cs typeface="Times New Roman" pitchFamily="18" charset="0"/>
                        </a:rPr>
                        <a:t>Compost Parameters</a:t>
                      </a:r>
                      <a:r>
                        <a:rPr kumimoji="0" lang="en-US" sz="900" b="0" i="0" u="none" strike="noStrike" cap="none" normalizeH="0" baseline="0" dirty="0">
                          <a:ln>
                            <a:noFill/>
                          </a:ln>
                          <a:solidFill>
                            <a:schemeClr val="bg2">
                              <a:lumMod val="10000"/>
                            </a:schemeClr>
                          </a:solidFill>
                          <a:effectLst/>
                          <a:latin typeface="+mn-lt"/>
                          <a:cs typeface="Times New Roman" pitchFamily="18" charset="0"/>
                        </a:rPr>
                        <a:t> </a:t>
                      </a: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457200" marR="0" lvl="0" indent="-457200" algn="ctr" defTabSz="914400" rtl="0" eaLnBrk="1" fontAlgn="base" latinLnBrk="0" hangingPunct="1">
                        <a:lnSpc>
                          <a:spcPct val="100000"/>
                        </a:lnSpc>
                        <a:spcBef>
                          <a:spcPct val="0"/>
                        </a:spcBef>
                        <a:spcAft>
                          <a:spcPts val="1200"/>
                        </a:spcAft>
                        <a:buClrTx/>
                        <a:buSzTx/>
                        <a:buFontTx/>
                        <a:buNone/>
                        <a:tabLst/>
                      </a:pPr>
                      <a:r>
                        <a:rPr kumimoji="0" lang="en-US" sz="900" b="1" i="0" u="none" strike="noStrike" cap="none" normalizeH="0" baseline="0" dirty="0">
                          <a:ln>
                            <a:noFill/>
                          </a:ln>
                          <a:solidFill>
                            <a:schemeClr val="bg2">
                              <a:lumMod val="10000"/>
                            </a:schemeClr>
                          </a:solidFill>
                          <a:effectLst/>
                          <a:latin typeface="+mn-lt"/>
                          <a:cs typeface="Times New Roman" pitchFamily="18" charset="0"/>
                        </a:rPr>
                        <a:t>Reported as</a:t>
                      </a: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892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bg2">
                              <a:lumMod val="10000"/>
                            </a:schemeClr>
                          </a:solidFill>
                          <a:effectLst/>
                          <a:latin typeface="+mn-lt"/>
                          <a:cs typeface="Times New Roman" pitchFamily="18" charset="0"/>
                        </a:rPr>
                        <a:t>pH</a:t>
                      </a: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bg2">
                              <a:lumMod val="10000"/>
                            </a:schemeClr>
                          </a:solidFill>
                          <a:effectLst/>
                          <a:latin typeface="+mn-lt"/>
                          <a:cs typeface="Times New Roman" pitchFamily="18" charset="0"/>
                        </a:rPr>
                        <a:t>N/A</a:t>
                      </a: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892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bg2">
                              <a:lumMod val="10000"/>
                            </a:schemeClr>
                          </a:solidFill>
                          <a:effectLst/>
                          <a:latin typeface="+mn-lt"/>
                          <a:cs typeface="Times New Roman" pitchFamily="18" charset="0"/>
                        </a:rPr>
                        <a:t>Soluble salts                                </a:t>
                      </a: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bg2">
                              <a:lumMod val="10000"/>
                            </a:schemeClr>
                          </a:solidFill>
                          <a:effectLst/>
                          <a:latin typeface="+mn-lt"/>
                          <a:cs typeface="Times New Roman" pitchFamily="18" charset="0"/>
                        </a:rPr>
                        <a:t>dS/m (mmhos/cm)</a:t>
                      </a: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278607">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1" u="none" strike="noStrike" cap="none" normalizeH="0" baseline="0" dirty="0">
                          <a:ln>
                            <a:noFill/>
                          </a:ln>
                          <a:solidFill>
                            <a:schemeClr val="bg2">
                              <a:lumMod val="10000"/>
                            </a:schemeClr>
                          </a:solidFill>
                          <a:effectLst/>
                          <a:latin typeface="+mn-lt"/>
                          <a:cs typeface="Times New Roman" pitchFamily="18" charset="0"/>
                        </a:rPr>
                        <a:t>Primary plant nutrients </a:t>
                      </a:r>
                      <a:r>
                        <a:rPr kumimoji="0" lang="en-US" sz="900" b="0" i="0" u="none" strike="noStrike" cap="none" normalizeH="0" baseline="0" dirty="0">
                          <a:ln>
                            <a:noFill/>
                          </a:ln>
                          <a:solidFill>
                            <a:schemeClr val="bg2">
                              <a:lumMod val="10000"/>
                            </a:schemeClr>
                          </a:solidFill>
                          <a:effectLst/>
                          <a:latin typeface="+mn-lt"/>
                          <a:cs typeface="Times New Roman" pitchFamily="18" charset="0"/>
                        </a:rPr>
                        <a:t>               </a:t>
                      </a: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bg2">
                              <a:lumMod val="10000"/>
                            </a:schemeClr>
                          </a:solidFill>
                          <a:effectLst/>
                          <a:latin typeface="+mn-lt"/>
                          <a:cs typeface="Times New Roman" pitchFamily="18" charset="0"/>
                        </a:rPr>
                        <a:t>%, as-is (wet) &amp; dry weight basis</a:t>
                      </a: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892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bg2">
                              <a:lumMod val="10000"/>
                            </a:schemeClr>
                          </a:solidFill>
                          <a:effectLst/>
                          <a:latin typeface="+mn-lt"/>
                          <a:cs typeface="Times New Roman" pitchFamily="18" charset="0"/>
                        </a:rPr>
                        <a:t>     Nitrogen </a:t>
                      </a: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bg2">
                              <a:lumMod val="10000"/>
                            </a:schemeClr>
                          </a:solidFill>
                          <a:effectLst/>
                          <a:latin typeface="+mn-lt"/>
                          <a:cs typeface="Times New Roman" pitchFamily="18" charset="0"/>
                        </a:rPr>
                        <a:t>Total N</a:t>
                      </a: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892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bg2">
                              <a:lumMod val="10000"/>
                            </a:schemeClr>
                          </a:solidFill>
                          <a:effectLst/>
                          <a:latin typeface="+mn-lt"/>
                          <a:cs typeface="Times New Roman" pitchFamily="18" charset="0"/>
                        </a:rPr>
                        <a:t>     Phosphorus </a:t>
                      </a: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bg2">
                              <a:lumMod val="10000"/>
                            </a:schemeClr>
                          </a:solidFill>
                          <a:effectLst/>
                          <a:latin typeface="+mn-lt"/>
                          <a:cs typeface="Times New Roman" pitchFamily="18" charset="0"/>
                        </a:rPr>
                        <a:t>P</a:t>
                      </a:r>
                      <a:r>
                        <a:rPr kumimoji="0" lang="en-US" sz="800" b="0" i="0" u="none" strike="noStrike" cap="none" normalizeH="0" baseline="-25000">
                          <a:ln>
                            <a:noFill/>
                          </a:ln>
                          <a:solidFill>
                            <a:schemeClr val="bg2">
                              <a:lumMod val="10000"/>
                            </a:schemeClr>
                          </a:solidFill>
                          <a:effectLst/>
                          <a:latin typeface="+mn-lt"/>
                          <a:cs typeface="Times New Roman" pitchFamily="18" charset="0"/>
                        </a:rPr>
                        <a:t>2</a:t>
                      </a:r>
                      <a:r>
                        <a:rPr kumimoji="0" lang="en-US" sz="900" b="0" i="0" u="none" strike="noStrike" cap="none" normalizeH="0" baseline="0">
                          <a:ln>
                            <a:noFill/>
                          </a:ln>
                          <a:solidFill>
                            <a:schemeClr val="bg2">
                              <a:lumMod val="10000"/>
                            </a:schemeClr>
                          </a:solidFill>
                          <a:effectLst/>
                          <a:latin typeface="+mn-lt"/>
                          <a:cs typeface="Times New Roman" pitchFamily="18" charset="0"/>
                        </a:rPr>
                        <a:t>O</a:t>
                      </a:r>
                      <a:r>
                        <a:rPr kumimoji="0" lang="en-US" sz="800" b="0" i="0" u="none" strike="noStrike" cap="none" normalizeH="0" baseline="-25000">
                          <a:ln>
                            <a:noFill/>
                          </a:ln>
                          <a:solidFill>
                            <a:schemeClr val="bg2">
                              <a:lumMod val="10000"/>
                            </a:schemeClr>
                          </a:solidFill>
                          <a:effectLst/>
                          <a:latin typeface="+mn-lt"/>
                          <a:cs typeface="Times New Roman" pitchFamily="18" charset="0"/>
                        </a:rPr>
                        <a:t>5</a:t>
                      </a:r>
                      <a:endParaRPr kumimoji="0" lang="en-US" sz="900" b="0" i="0" u="none" strike="noStrike" cap="none" normalizeH="0" baseline="0">
                        <a:ln>
                          <a:noFill/>
                        </a:ln>
                        <a:solidFill>
                          <a:schemeClr val="bg2">
                            <a:lumMod val="10000"/>
                          </a:schemeClr>
                        </a:solidFill>
                        <a:effectLst/>
                        <a:latin typeface="+mn-lt"/>
                        <a:cs typeface="Times New Roman" pitchFamily="18" charset="0"/>
                      </a:endParaRP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892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bg2">
                              <a:lumMod val="10000"/>
                            </a:schemeClr>
                          </a:solidFill>
                          <a:effectLst/>
                          <a:latin typeface="+mn-lt"/>
                          <a:cs typeface="Times New Roman" pitchFamily="18" charset="0"/>
                        </a:rPr>
                        <a:t>     Potassium </a:t>
                      </a: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bg2">
                              <a:lumMod val="10000"/>
                            </a:schemeClr>
                          </a:solidFill>
                          <a:effectLst/>
                          <a:latin typeface="+mn-lt"/>
                          <a:cs typeface="Times New Roman" pitchFamily="18" charset="0"/>
                        </a:rPr>
                        <a:t>K</a:t>
                      </a:r>
                      <a:r>
                        <a:rPr kumimoji="0" lang="en-US" sz="800" b="0" i="0" u="none" strike="noStrike" cap="none" normalizeH="0" baseline="-25000" dirty="0">
                          <a:ln>
                            <a:noFill/>
                          </a:ln>
                          <a:solidFill>
                            <a:schemeClr val="bg2">
                              <a:lumMod val="10000"/>
                            </a:schemeClr>
                          </a:solidFill>
                          <a:effectLst/>
                          <a:latin typeface="+mn-lt"/>
                          <a:cs typeface="Times New Roman" pitchFamily="18" charset="0"/>
                        </a:rPr>
                        <a:t>2</a:t>
                      </a:r>
                      <a:r>
                        <a:rPr kumimoji="0" lang="en-US" sz="900" b="0" i="0" u="none" strike="noStrike" cap="none" normalizeH="0" baseline="0" dirty="0">
                          <a:ln>
                            <a:noFill/>
                          </a:ln>
                          <a:solidFill>
                            <a:schemeClr val="bg2">
                              <a:lumMod val="10000"/>
                            </a:schemeClr>
                          </a:solidFill>
                          <a:effectLst/>
                          <a:latin typeface="+mn-lt"/>
                          <a:cs typeface="Times New Roman" pitchFamily="18" charset="0"/>
                        </a:rPr>
                        <a:t>O</a:t>
                      </a: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1892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bg2">
                              <a:lumMod val="10000"/>
                            </a:schemeClr>
                          </a:solidFill>
                          <a:effectLst/>
                          <a:latin typeface="+mn-lt"/>
                          <a:cs typeface="Times New Roman" pitchFamily="18" charset="0"/>
                        </a:rPr>
                        <a:t>     Calcium </a:t>
                      </a: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bg2">
                              <a:lumMod val="10000"/>
                            </a:schemeClr>
                          </a:solidFill>
                          <a:effectLst/>
                          <a:latin typeface="+mn-lt"/>
                          <a:cs typeface="Times New Roman" pitchFamily="18" charset="0"/>
                        </a:rPr>
                        <a:t>Ca</a:t>
                      </a: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892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bg2">
                              <a:lumMod val="10000"/>
                            </a:schemeClr>
                          </a:solidFill>
                          <a:effectLst/>
                          <a:latin typeface="+mn-lt"/>
                          <a:cs typeface="Times New Roman" pitchFamily="18" charset="0"/>
                        </a:rPr>
                        <a:t>     Magnesium </a:t>
                      </a: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bg2">
                              <a:lumMod val="10000"/>
                            </a:schemeClr>
                          </a:solidFill>
                          <a:effectLst/>
                          <a:latin typeface="+mn-lt"/>
                          <a:cs typeface="Times New Roman" pitchFamily="18" charset="0"/>
                        </a:rPr>
                        <a:t>Mg</a:t>
                      </a: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8"/>
                  </a:ext>
                </a:extLst>
              </a:tr>
              <a:tr h="1892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bg2">
                              <a:lumMod val="10000"/>
                            </a:schemeClr>
                          </a:solidFill>
                          <a:effectLst/>
                          <a:latin typeface="+mn-lt"/>
                          <a:cs typeface="Times New Roman" pitchFamily="18" charset="0"/>
                        </a:rPr>
                        <a:t>Moisture content </a:t>
                      </a: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bg2">
                              <a:lumMod val="10000"/>
                            </a:schemeClr>
                          </a:solidFill>
                          <a:effectLst/>
                          <a:latin typeface="+mn-lt"/>
                          <a:cs typeface="Times New Roman" pitchFamily="18" charset="0"/>
                        </a:rPr>
                        <a:t>%, wet weight basis</a:t>
                      </a: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892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bg2">
                              <a:lumMod val="10000"/>
                            </a:schemeClr>
                          </a:solidFill>
                          <a:effectLst/>
                          <a:latin typeface="+mn-lt"/>
                          <a:cs typeface="Times New Roman" pitchFamily="18" charset="0"/>
                        </a:rPr>
                        <a:t>Organic matter content </a:t>
                      </a: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bg2">
                              <a:lumMod val="10000"/>
                            </a:schemeClr>
                          </a:solidFill>
                          <a:effectLst/>
                          <a:latin typeface="+mn-lt"/>
                          <a:cs typeface="Times New Roman" pitchFamily="18" charset="0"/>
                        </a:rPr>
                        <a:t>%, dry weight basis</a:t>
                      </a: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1892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bg2">
                              <a:lumMod val="10000"/>
                            </a:schemeClr>
                          </a:solidFill>
                          <a:effectLst/>
                          <a:latin typeface="+mn-lt"/>
                          <a:cs typeface="Times New Roman" pitchFamily="18" charset="0"/>
                        </a:rPr>
                        <a:t>Particle size </a:t>
                      </a: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bg2">
                              <a:lumMod val="10000"/>
                            </a:schemeClr>
                          </a:solidFill>
                          <a:effectLst/>
                          <a:latin typeface="+mn-lt"/>
                          <a:cs typeface="Times New Roman" pitchFamily="18" charset="0"/>
                        </a:rPr>
                        <a:t>Screen size passing through</a:t>
                      </a: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8922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a:ln>
                            <a:noFill/>
                          </a:ln>
                          <a:solidFill>
                            <a:schemeClr val="bg2">
                              <a:lumMod val="10000"/>
                            </a:schemeClr>
                          </a:solidFill>
                          <a:effectLst/>
                          <a:latin typeface="+mn-lt"/>
                          <a:cs typeface="Times New Roman" pitchFamily="18" charset="0"/>
                        </a:rPr>
                        <a:t>Stability </a:t>
                      </a:r>
                      <a:r>
                        <a:rPr kumimoji="0" lang="en-US" sz="800" b="0" i="0" u="none" strike="noStrike" cap="none" normalizeH="0" baseline="0">
                          <a:ln>
                            <a:noFill/>
                          </a:ln>
                          <a:solidFill>
                            <a:schemeClr val="bg2">
                              <a:lumMod val="10000"/>
                            </a:schemeClr>
                          </a:solidFill>
                          <a:effectLst/>
                          <a:latin typeface="+mn-lt"/>
                          <a:cs typeface="Times New Roman" pitchFamily="18" charset="0"/>
                        </a:rPr>
                        <a:t>(respirometry)</a:t>
                      </a:r>
                      <a:endParaRPr kumimoji="0" lang="en-US" sz="900" b="0" i="0" u="none" strike="noStrike" cap="none" normalizeH="0" baseline="0">
                        <a:ln>
                          <a:noFill/>
                        </a:ln>
                        <a:solidFill>
                          <a:schemeClr val="bg2">
                            <a:lumMod val="10000"/>
                          </a:schemeClr>
                        </a:solidFill>
                        <a:effectLst/>
                        <a:latin typeface="+mn-lt"/>
                        <a:cs typeface="Times New Roman" pitchFamily="18" charset="0"/>
                      </a:endParaRP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0" i="0" u="none" strike="noStrike" cap="none" normalizeH="0" baseline="0" dirty="0">
                          <a:ln>
                            <a:noFill/>
                          </a:ln>
                          <a:solidFill>
                            <a:schemeClr val="bg2">
                              <a:lumMod val="10000"/>
                            </a:schemeClr>
                          </a:solidFill>
                          <a:effectLst/>
                          <a:latin typeface="+mn-lt"/>
                          <a:cs typeface="Times New Roman" pitchFamily="18" charset="0"/>
                        </a:rPr>
                        <a:t>mg CO</a:t>
                      </a:r>
                      <a:r>
                        <a:rPr kumimoji="0" lang="en-US" sz="800" b="0" i="0" u="none" strike="noStrike" cap="none" normalizeH="0" baseline="-25000" dirty="0">
                          <a:ln>
                            <a:noFill/>
                          </a:ln>
                          <a:solidFill>
                            <a:schemeClr val="bg2">
                              <a:lumMod val="10000"/>
                            </a:schemeClr>
                          </a:solidFill>
                          <a:effectLst/>
                          <a:latin typeface="+mn-lt"/>
                          <a:cs typeface="Times New Roman" pitchFamily="18" charset="0"/>
                        </a:rPr>
                        <a:t>2</a:t>
                      </a:r>
                      <a:r>
                        <a:rPr kumimoji="0" lang="en-US" sz="800" b="0" i="0" u="none" strike="noStrike" cap="none" normalizeH="0" baseline="0" dirty="0">
                          <a:ln>
                            <a:noFill/>
                          </a:ln>
                          <a:solidFill>
                            <a:schemeClr val="bg2">
                              <a:lumMod val="10000"/>
                            </a:schemeClr>
                          </a:solidFill>
                          <a:effectLst/>
                          <a:latin typeface="+mn-lt"/>
                          <a:cs typeface="Times New Roman" pitchFamily="18" charset="0"/>
                        </a:rPr>
                        <a:t>-C/g OM per day                           </a:t>
                      </a:r>
                      <a:endParaRPr kumimoji="0" lang="en-US" sz="900" b="0" i="0" u="none" strike="noStrike" cap="none" normalizeH="0" baseline="0" dirty="0">
                        <a:ln>
                          <a:noFill/>
                        </a:ln>
                        <a:solidFill>
                          <a:schemeClr val="bg2">
                            <a:lumMod val="10000"/>
                          </a:schemeClr>
                        </a:solidFill>
                        <a:effectLst/>
                        <a:latin typeface="+mn-lt"/>
                        <a:cs typeface="Times New Roman" pitchFamily="18" charset="0"/>
                      </a:endParaRP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4891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bg2">
                              <a:lumMod val="10000"/>
                            </a:schemeClr>
                          </a:solidFill>
                          <a:effectLst/>
                          <a:latin typeface="+mn-lt"/>
                          <a:cs typeface="Times New Roman" pitchFamily="18" charset="0"/>
                        </a:rPr>
                        <a:t>Maturity </a:t>
                      </a:r>
                      <a:r>
                        <a:rPr kumimoji="0" lang="en-US" sz="800" b="0" i="0" u="none" strike="noStrike" cap="none" normalizeH="0" baseline="0" dirty="0">
                          <a:ln>
                            <a:noFill/>
                          </a:ln>
                          <a:solidFill>
                            <a:schemeClr val="bg2">
                              <a:lumMod val="10000"/>
                            </a:schemeClr>
                          </a:solidFill>
                          <a:effectLst/>
                          <a:latin typeface="+mn-lt"/>
                          <a:cs typeface="Times New Roman" pitchFamily="18" charset="0"/>
                        </a:rPr>
                        <a:t>(Bioassay)</a:t>
                      </a:r>
                      <a:endParaRPr kumimoji="0" lang="en-US" sz="900" b="0" i="0" u="none" strike="noStrike" cap="none" normalizeH="0" baseline="0" dirty="0">
                        <a:ln>
                          <a:noFill/>
                        </a:ln>
                        <a:solidFill>
                          <a:schemeClr val="bg2">
                            <a:lumMod val="10000"/>
                          </a:schemeClr>
                        </a:solidFill>
                        <a:effectLst/>
                        <a:latin typeface="+mn-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bg2">
                              <a:lumMod val="10000"/>
                            </a:schemeClr>
                          </a:solidFill>
                          <a:effectLst/>
                          <a:latin typeface="+mn-lt"/>
                          <a:cs typeface="Times New Roman" pitchFamily="18" charset="0"/>
                        </a:rPr>
                        <a:t>     -Percent emergence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bg2">
                              <a:lumMod val="10000"/>
                            </a:schemeClr>
                          </a:solidFill>
                          <a:effectLst/>
                          <a:latin typeface="+mn-lt"/>
                          <a:cs typeface="Times New Roman" pitchFamily="18" charset="0"/>
                        </a:rPr>
                        <a:t>          -Relative seedling vigor</a:t>
                      </a: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900" b="0" i="0" u="none" strike="noStrike" cap="none" normalizeH="0" baseline="0" dirty="0">
                        <a:ln>
                          <a:noFill/>
                        </a:ln>
                        <a:solidFill>
                          <a:schemeClr val="bg2">
                            <a:lumMod val="10000"/>
                          </a:schemeClr>
                        </a:solidFill>
                        <a:effectLst/>
                        <a:latin typeface="+mn-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bg2">
                              <a:lumMod val="10000"/>
                            </a:schemeClr>
                          </a:solidFill>
                          <a:effectLst/>
                          <a:latin typeface="+mn-lt"/>
                          <a:cs typeface="Times New Roman" pitchFamily="18" charset="0"/>
                        </a:rPr>
                        <a:t>% (average)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bg2">
                              <a:lumMod val="10000"/>
                            </a:schemeClr>
                          </a:solidFill>
                          <a:effectLst/>
                          <a:latin typeface="+mn-lt"/>
                          <a:cs typeface="Times New Roman" pitchFamily="18" charset="0"/>
                        </a:rPr>
                        <a:t>% (average)</a:t>
                      </a: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2971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bg2">
                              <a:lumMod val="10000"/>
                            </a:schemeClr>
                          </a:solidFill>
                          <a:effectLst/>
                          <a:latin typeface="+mn-lt"/>
                          <a:cs typeface="Times New Roman" pitchFamily="18" charset="0"/>
                        </a:rPr>
                        <a:t>Select Pathogens </a:t>
                      </a: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a:ln>
                            <a:noFill/>
                          </a:ln>
                          <a:solidFill>
                            <a:schemeClr val="bg2">
                              <a:lumMod val="10000"/>
                            </a:schemeClr>
                          </a:solidFill>
                          <a:effectLst/>
                          <a:latin typeface="+mn-lt"/>
                          <a:cs typeface="Times New Roman" pitchFamily="18" charset="0"/>
                        </a:rPr>
                        <a:t>PASS/FAIL</a:t>
                      </a:r>
                      <a:endParaRPr kumimoji="0" lang="en-US" sz="900" b="0" i="0" u="none" strike="noStrike" cap="none" normalizeH="0" baseline="0" dirty="0">
                        <a:ln>
                          <a:noFill/>
                        </a:ln>
                        <a:solidFill>
                          <a:schemeClr val="bg2">
                            <a:lumMod val="10000"/>
                          </a:schemeClr>
                        </a:solidFill>
                        <a:effectLst/>
                        <a:latin typeface="+mn-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a:ln>
                            <a:noFill/>
                          </a:ln>
                          <a:solidFill>
                            <a:schemeClr val="bg2">
                              <a:lumMod val="10000"/>
                            </a:schemeClr>
                          </a:solidFill>
                          <a:effectLst/>
                          <a:latin typeface="+mn-lt"/>
                          <a:cs typeface="Times New Roman" pitchFamily="18" charset="0"/>
                        </a:rPr>
                        <a:t>(Per US EPA Class A standards, 40 CFR § 503.32(a) </a:t>
                      </a:r>
                      <a:endParaRPr kumimoji="0" lang="en-US" sz="900" b="0" i="0" u="none" strike="noStrike" cap="none" normalizeH="0" baseline="0" dirty="0">
                        <a:ln>
                          <a:noFill/>
                        </a:ln>
                        <a:solidFill>
                          <a:schemeClr val="bg2">
                            <a:lumMod val="10000"/>
                          </a:schemeClr>
                        </a:solidFill>
                        <a:effectLst/>
                        <a:latin typeface="+mn-lt"/>
                        <a:cs typeface="Times New Roman" pitchFamily="18" charset="0"/>
                      </a:endParaRP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r h="2971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0" i="0" u="none" strike="noStrike" cap="none" normalizeH="0" baseline="0" dirty="0">
                          <a:ln>
                            <a:noFill/>
                          </a:ln>
                          <a:solidFill>
                            <a:schemeClr val="bg2">
                              <a:lumMod val="10000"/>
                            </a:schemeClr>
                          </a:solidFill>
                          <a:effectLst/>
                          <a:latin typeface="+mn-lt"/>
                          <a:cs typeface="Times New Roman" pitchFamily="18" charset="0"/>
                        </a:rPr>
                        <a:t>Trace metals </a:t>
                      </a: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a:ln>
                            <a:noFill/>
                          </a:ln>
                          <a:solidFill>
                            <a:schemeClr val="bg2">
                              <a:lumMod val="10000"/>
                            </a:schemeClr>
                          </a:solidFill>
                          <a:effectLst/>
                          <a:latin typeface="+mn-lt"/>
                          <a:cs typeface="Times New Roman" pitchFamily="18" charset="0"/>
                        </a:rPr>
                        <a:t>PASS/FAIL</a:t>
                      </a:r>
                      <a:endParaRPr kumimoji="0" lang="en-US" sz="900" b="0" i="0" u="none" strike="noStrike" cap="none" normalizeH="0" baseline="0" dirty="0">
                        <a:ln>
                          <a:noFill/>
                        </a:ln>
                        <a:solidFill>
                          <a:schemeClr val="bg2">
                            <a:lumMod val="10000"/>
                          </a:schemeClr>
                        </a:solidFill>
                        <a:effectLst/>
                        <a:latin typeface="+mn-lt"/>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700" b="0" i="0" u="none" strike="noStrike" cap="none" normalizeH="0" baseline="0" dirty="0">
                          <a:ln>
                            <a:noFill/>
                          </a:ln>
                          <a:solidFill>
                            <a:schemeClr val="bg2">
                              <a:lumMod val="10000"/>
                            </a:schemeClr>
                          </a:solidFill>
                          <a:effectLst/>
                          <a:latin typeface="+mn-lt"/>
                          <a:cs typeface="Times New Roman" pitchFamily="18" charset="0"/>
                        </a:rPr>
                        <a:t>(Per US EPA standards, 40 CFR § 503.13, Table 3)</a:t>
                      </a:r>
                      <a:endParaRPr kumimoji="0" lang="en-US" sz="900" b="0" i="0" u="none" strike="noStrike" cap="none" normalizeH="0" baseline="0" dirty="0">
                        <a:ln>
                          <a:noFill/>
                        </a:ln>
                        <a:solidFill>
                          <a:schemeClr val="bg2">
                            <a:lumMod val="10000"/>
                          </a:schemeClr>
                        </a:solidFill>
                        <a:effectLst/>
                        <a:latin typeface="+mn-lt"/>
                        <a:cs typeface="Times New Roman" pitchFamily="18" charset="0"/>
                      </a:endParaRPr>
                    </a:p>
                  </a:txBody>
                  <a:tcPr marL="51435" marR="5143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5"/>
                  </a:ext>
                </a:extLst>
              </a:tr>
            </a:tbl>
          </a:graphicData>
        </a:graphic>
      </p:graphicFrame>
      <p:sp>
        <p:nvSpPr>
          <p:cNvPr id="4" name="TextBox 3">
            <a:extLst>
              <a:ext uri="{FF2B5EF4-FFF2-40B4-BE49-F238E27FC236}">
                <a16:creationId xmlns:a16="http://schemas.microsoft.com/office/drawing/2014/main" id="{B844CDBB-FD6D-9C02-E8BF-80448484F826}"/>
              </a:ext>
            </a:extLst>
          </p:cNvPr>
          <p:cNvSpPr txBox="1"/>
          <p:nvPr/>
        </p:nvSpPr>
        <p:spPr>
          <a:xfrm>
            <a:off x="634481" y="471560"/>
            <a:ext cx="7540797" cy="44146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1219213"/>
            <a:r>
              <a:rPr lang="en-US" sz="2400" b="1" dirty="0">
                <a:solidFill>
                  <a:schemeClr val="accent1"/>
                </a:solidFill>
                <a:latin typeface="Trebuchet MS" panose="020B0603020202020204" pitchFamily="34" charset="0"/>
              </a:rPr>
              <a:t>STA ‘Enhanced’ Program Testing Package,  </a:t>
            </a:r>
            <a:r>
              <a:rPr lang="en-US" sz="2400" b="1" i="1" dirty="0">
                <a:solidFill>
                  <a:schemeClr val="accent1"/>
                </a:solidFill>
                <a:latin typeface="Trebuchet MS" panose="020B0603020202020204" pitchFamily="34" charset="0"/>
              </a:rPr>
              <a:t>plus </a:t>
            </a:r>
          </a:p>
        </p:txBody>
      </p:sp>
      <p:sp>
        <p:nvSpPr>
          <p:cNvPr id="5" name="Arrow: Down 4">
            <a:extLst>
              <a:ext uri="{FF2B5EF4-FFF2-40B4-BE49-F238E27FC236}">
                <a16:creationId xmlns:a16="http://schemas.microsoft.com/office/drawing/2014/main" id="{BAAAF388-8C10-4AC8-55CD-C7AAE831C4FC}"/>
              </a:ext>
            </a:extLst>
          </p:cNvPr>
          <p:cNvSpPr/>
          <p:nvPr/>
        </p:nvSpPr>
        <p:spPr>
          <a:xfrm>
            <a:off x="7236709" y="908813"/>
            <a:ext cx="340757" cy="394218"/>
          </a:xfrm>
          <a:prstGeom prst="downArrow">
            <a:avLst/>
          </a:prstGeom>
          <a:solidFill>
            <a:srgbClr val="00853E"/>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410780"/>
            <a:endParaRPr lang="en-US" sz="1547">
              <a:solidFill>
                <a:srgbClr val="00853E"/>
              </a:solidFill>
              <a:latin typeface="Helvetica Neue Medium"/>
              <a:ea typeface="Helvetica Neue Medium"/>
              <a:cs typeface="Helvetica Neue Medium"/>
              <a:sym typeface="Helvetica Neue Medium"/>
            </a:endParaRPr>
          </a:p>
        </p:txBody>
      </p:sp>
      <p:sp>
        <p:nvSpPr>
          <p:cNvPr id="6" name="TextBox 5">
            <a:extLst>
              <a:ext uri="{FF2B5EF4-FFF2-40B4-BE49-F238E27FC236}">
                <a16:creationId xmlns:a16="http://schemas.microsoft.com/office/drawing/2014/main" id="{0009A60C-EF6C-1887-1BC7-2299839052A3}"/>
              </a:ext>
            </a:extLst>
          </p:cNvPr>
          <p:cNvSpPr txBox="1"/>
          <p:nvPr/>
        </p:nvSpPr>
        <p:spPr>
          <a:xfrm>
            <a:off x="7012882" y="3960049"/>
            <a:ext cx="3196828" cy="5916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marL="200925" indent="-200925" defTabSz="1219213">
              <a:buFont typeface="Arial" panose="020B0604020202020204" pitchFamily="34" charset="0"/>
              <a:buChar char="•"/>
            </a:pPr>
            <a:endParaRPr lang="en-US" sz="1688" dirty="0">
              <a:solidFill>
                <a:schemeClr val="bg2">
                  <a:lumMod val="10000"/>
                </a:schemeClr>
              </a:solidFill>
            </a:endParaRPr>
          </a:p>
          <a:p>
            <a:pPr defTabSz="1219213"/>
            <a:endParaRPr lang="en-US" sz="1688" dirty="0">
              <a:solidFill>
                <a:schemeClr val="bg2">
                  <a:lumMod val="10000"/>
                </a:schemeClr>
              </a:solidFill>
            </a:endParaRPr>
          </a:p>
        </p:txBody>
      </p:sp>
      <p:sp>
        <p:nvSpPr>
          <p:cNvPr id="7" name="TextBox 6">
            <a:extLst>
              <a:ext uri="{FF2B5EF4-FFF2-40B4-BE49-F238E27FC236}">
                <a16:creationId xmlns:a16="http://schemas.microsoft.com/office/drawing/2014/main" id="{C26E24D3-6C8A-4F9E-935D-C974802BB3B6}"/>
              </a:ext>
            </a:extLst>
          </p:cNvPr>
          <p:cNvSpPr txBox="1"/>
          <p:nvPr/>
        </p:nvSpPr>
        <p:spPr>
          <a:xfrm>
            <a:off x="5837038" y="4720494"/>
            <a:ext cx="4542334" cy="6781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defTabSz="1219213"/>
            <a:r>
              <a:rPr lang="en-US" sz="1125" b="1" u="sng" dirty="0">
                <a:solidFill>
                  <a:schemeClr val="bg2">
                    <a:lumMod val="10000"/>
                  </a:schemeClr>
                </a:solidFill>
              </a:rPr>
              <a:t>DEFENSE PACKAGE</a:t>
            </a:r>
            <a:r>
              <a:rPr lang="en-US" sz="1125" b="1" dirty="0">
                <a:solidFill>
                  <a:schemeClr val="bg2">
                    <a:lumMod val="10000"/>
                  </a:schemeClr>
                </a:solidFill>
              </a:rPr>
              <a:t> – test for extra parameters x times per year </a:t>
            </a:r>
          </a:p>
          <a:p>
            <a:pPr defTabSz="1219213"/>
            <a:endParaRPr lang="en-US" sz="1688" b="1" dirty="0">
              <a:solidFill>
                <a:schemeClr val="bg2">
                  <a:lumMod val="10000"/>
                </a:schemeClr>
              </a:solidFill>
            </a:endParaRPr>
          </a:p>
          <a:p>
            <a:pPr defTabSz="1219213"/>
            <a:r>
              <a:rPr lang="en-US" sz="1125" b="1" dirty="0">
                <a:solidFill>
                  <a:schemeClr val="bg2">
                    <a:lumMod val="10000"/>
                  </a:schemeClr>
                </a:solidFill>
              </a:rPr>
              <a:t>Data for use in sales and to react to ‘negative’ scenarios</a:t>
            </a:r>
          </a:p>
        </p:txBody>
      </p:sp>
      <p:graphicFrame>
        <p:nvGraphicFramePr>
          <p:cNvPr id="8" name="Table 8">
            <a:extLst>
              <a:ext uri="{FF2B5EF4-FFF2-40B4-BE49-F238E27FC236}">
                <a16:creationId xmlns:a16="http://schemas.microsoft.com/office/drawing/2014/main" id="{45BECB1D-03D4-3EC4-D616-8717B35DAD2A}"/>
              </a:ext>
            </a:extLst>
          </p:cNvPr>
          <p:cNvGraphicFramePr>
            <a:graphicFrameLocks noGrp="1"/>
          </p:cNvGraphicFramePr>
          <p:nvPr>
            <p:extLst>
              <p:ext uri="{D42A27DB-BD31-4B8C-83A1-F6EECF244321}">
                <p14:modId xmlns:p14="http://schemas.microsoft.com/office/powerpoint/2010/main" val="1682605625"/>
              </p:ext>
            </p:extLst>
          </p:nvPr>
        </p:nvGraphicFramePr>
        <p:xfrm>
          <a:off x="5388459" y="1393074"/>
          <a:ext cx="4295181" cy="3579259"/>
        </p:xfrm>
        <a:graphic>
          <a:graphicData uri="http://schemas.openxmlformats.org/drawingml/2006/table">
            <a:tbl>
              <a:tblPr firstRow="1" bandRow="1">
                <a:tableStyleId>{5940675A-B579-460E-94D1-54222C63F5DA}</a:tableStyleId>
              </a:tblPr>
              <a:tblGrid>
                <a:gridCol w="1843981">
                  <a:extLst>
                    <a:ext uri="{9D8B030D-6E8A-4147-A177-3AD203B41FA5}">
                      <a16:colId xmlns:a16="http://schemas.microsoft.com/office/drawing/2014/main" val="1760767279"/>
                    </a:ext>
                  </a:extLst>
                </a:gridCol>
                <a:gridCol w="2451200">
                  <a:extLst>
                    <a:ext uri="{9D8B030D-6E8A-4147-A177-3AD203B41FA5}">
                      <a16:colId xmlns:a16="http://schemas.microsoft.com/office/drawing/2014/main" val="3795116232"/>
                    </a:ext>
                  </a:extLst>
                </a:gridCol>
              </a:tblGrid>
              <a:tr h="260747">
                <a:tc>
                  <a:txBody>
                    <a:bodyPr/>
                    <a:lstStyle/>
                    <a:p>
                      <a:r>
                        <a:rPr lang="en-US" sz="1300" b="1" dirty="0">
                          <a:solidFill>
                            <a:schemeClr val="bg2">
                              <a:lumMod val="10000"/>
                            </a:schemeClr>
                          </a:solidFill>
                        </a:rPr>
                        <a:t>Parameter</a:t>
                      </a:r>
                    </a:p>
                  </a:txBody>
                  <a:tcPr marL="64294" marR="64294" marT="32147" marB="32147"/>
                </a:tc>
                <a:tc>
                  <a:txBody>
                    <a:bodyPr/>
                    <a:lstStyle/>
                    <a:p>
                      <a:r>
                        <a:rPr lang="en-US" sz="1300" b="1" dirty="0">
                          <a:solidFill>
                            <a:schemeClr val="bg2">
                              <a:lumMod val="10000"/>
                            </a:schemeClr>
                          </a:solidFill>
                        </a:rPr>
                        <a:t>Reason</a:t>
                      </a:r>
                    </a:p>
                  </a:txBody>
                  <a:tcPr marL="64294" marR="64294" marT="32147" marB="32147"/>
                </a:tc>
                <a:extLst>
                  <a:ext uri="{0D108BD9-81ED-4DB2-BD59-A6C34878D82A}">
                    <a16:rowId xmlns:a16="http://schemas.microsoft.com/office/drawing/2014/main" val="3150752407"/>
                  </a:ext>
                </a:extLst>
              </a:tr>
              <a:tr h="452914">
                <a:tc>
                  <a:txBody>
                    <a:bodyPr/>
                    <a:lstStyle/>
                    <a:p>
                      <a:pPr algn="ctr"/>
                      <a:r>
                        <a:rPr lang="en-US" sz="900" dirty="0">
                          <a:solidFill>
                            <a:schemeClr val="bg2">
                              <a:lumMod val="10000"/>
                            </a:schemeClr>
                          </a:solidFill>
                        </a:rPr>
                        <a:t>Sulfur</a:t>
                      </a:r>
                    </a:p>
                  </a:txBody>
                  <a:tcPr marL="64294" marR="64294" marT="32147" marB="32147" anchor="ctr"/>
                </a:tc>
                <a:tc>
                  <a:txBody>
                    <a:bodyPr/>
                    <a:lstStyle/>
                    <a:p>
                      <a:pPr algn="ctr"/>
                      <a:r>
                        <a:rPr lang="en-US" sz="900" dirty="0">
                          <a:solidFill>
                            <a:schemeClr val="bg2">
                              <a:lumMod val="10000"/>
                            </a:schemeClr>
                          </a:solidFill>
                        </a:rPr>
                        <a:t>Only secondary nutrient left off of CTDS (more used in fertilization because less supplied by rainwater)</a:t>
                      </a:r>
                    </a:p>
                  </a:txBody>
                  <a:tcPr marL="64294" marR="64294" marT="32147" marB="32147" anchor="ctr"/>
                </a:tc>
                <a:extLst>
                  <a:ext uri="{0D108BD9-81ED-4DB2-BD59-A6C34878D82A}">
                    <a16:rowId xmlns:a16="http://schemas.microsoft.com/office/drawing/2014/main" val="1174491703"/>
                  </a:ext>
                </a:extLst>
              </a:tr>
              <a:tr h="452914">
                <a:tc>
                  <a:txBody>
                    <a:bodyPr/>
                    <a:lstStyle/>
                    <a:p>
                      <a:pPr algn="ctr"/>
                      <a:r>
                        <a:rPr lang="en-US" sz="900" dirty="0">
                          <a:solidFill>
                            <a:schemeClr val="bg2">
                              <a:lumMod val="10000"/>
                            </a:schemeClr>
                          </a:solidFill>
                        </a:rPr>
                        <a:t>Chloride and Sodium</a:t>
                      </a:r>
                    </a:p>
                  </a:txBody>
                  <a:tcPr marL="64294" marR="64294" marT="32147" marB="32147" anchor="ctr"/>
                </a:tc>
                <a:tc>
                  <a:txBody>
                    <a:bodyPr/>
                    <a:lstStyle/>
                    <a:p>
                      <a:pPr algn="ctr"/>
                      <a:r>
                        <a:rPr lang="en-US" sz="900" dirty="0">
                          <a:solidFill>
                            <a:schemeClr val="bg2">
                              <a:lumMod val="10000"/>
                            </a:schemeClr>
                          </a:solidFill>
                        </a:rPr>
                        <a:t>Higher levels being found in compost because of post consumer food, potential negative plant growth impact (EC / maturity) </a:t>
                      </a:r>
                    </a:p>
                  </a:txBody>
                  <a:tcPr marL="64294" marR="64294" marT="32147" marB="32147" anchor="ctr"/>
                </a:tc>
                <a:extLst>
                  <a:ext uri="{0D108BD9-81ED-4DB2-BD59-A6C34878D82A}">
                    <a16:rowId xmlns:a16="http://schemas.microsoft.com/office/drawing/2014/main" val="2700296792"/>
                  </a:ext>
                </a:extLst>
              </a:tr>
              <a:tr h="452914">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kumimoji="0" lang="en-US" sz="900" b="0" i="0" u="none" strike="noStrike" cap="none" spc="0" normalizeH="0" baseline="0" dirty="0">
                          <a:ln>
                            <a:noFill/>
                          </a:ln>
                          <a:solidFill>
                            <a:schemeClr val="bg2">
                              <a:lumMod val="10000"/>
                            </a:schemeClr>
                          </a:solidFill>
                          <a:effectLst/>
                          <a:uFillTx/>
                          <a:latin typeface="+mn-lt"/>
                          <a:ea typeface="+mn-ea"/>
                          <a:cs typeface="+mn-cs"/>
                          <a:sym typeface="Helvetica Neue"/>
                        </a:rPr>
                        <a:t>Full nitrogen suite </a:t>
                      </a:r>
                    </a:p>
                    <a:p>
                      <a:pPr marL="0" marR="0" lvl="0" indent="0" algn="ctr" defTabSz="584200" rtl="0" eaLnBrk="1" fontAlgn="auto" latinLnBrk="0" hangingPunct="1">
                        <a:lnSpc>
                          <a:spcPct val="100000"/>
                        </a:lnSpc>
                        <a:spcBef>
                          <a:spcPts val="0"/>
                        </a:spcBef>
                        <a:spcAft>
                          <a:spcPts val="0"/>
                        </a:spcAft>
                        <a:buClrTx/>
                        <a:buSzTx/>
                        <a:buFontTx/>
                        <a:buNone/>
                        <a:tabLst/>
                        <a:defRPr/>
                      </a:pPr>
                      <a:r>
                        <a:rPr kumimoji="0" lang="en-US" sz="900" b="0" i="0" u="none" strike="noStrike" cap="none" spc="0" normalizeH="0" baseline="0" dirty="0">
                          <a:ln>
                            <a:noFill/>
                          </a:ln>
                          <a:solidFill>
                            <a:schemeClr val="bg2">
                              <a:lumMod val="10000"/>
                            </a:schemeClr>
                          </a:solidFill>
                          <a:effectLst/>
                          <a:uFillTx/>
                          <a:latin typeface="+mn-lt"/>
                          <a:ea typeface="+mn-ea"/>
                          <a:cs typeface="+mn-cs"/>
                          <a:sym typeface="Helvetica Neue"/>
                        </a:rPr>
                        <a:t>(NH</a:t>
                      </a:r>
                      <a:r>
                        <a:rPr kumimoji="0" lang="en-US" sz="900" b="0" i="0" u="none" strike="noStrike" cap="none" spc="0" normalizeH="0" baseline="-25000" dirty="0">
                          <a:ln>
                            <a:noFill/>
                          </a:ln>
                          <a:solidFill>
                            <a:schemeClr val="bg2">
                              <a:lumMod val="10000"/>
                            </a:schemeClr>
                          </a:solidFill>
                          <a:effectLst/>
                          <a:uFillTx/>
                          <a:latin typeface="+mn-lt"/>
                          <a:ea typeface="+mn-ea"/>
                          <a:cs typeface="+mn-cs"/>
                          <a:sym typeface="Helvetica Neue"/>
                        </a:rPr>
                        <a:t>4</a:t>
                      </a:r>
                      <a:r>
                        <a:rPr kumimoji="0" lang="en-US" sz="900" b="0" i="0" u="none" strike="noStrike" cap="none" spc="0" normalizeH="0" baseline="0" dirty="0">
                          <a:ln>
                            <a:noFill/>
                          </a:ln>
                          <a:solidFill>
                            <a:schemeClr val="bg2">
                              <a:lumMod val="10000"/>
                            </a:schemeClr>
                          </a:solidFill>
                          <a:effectLst/>
                          <a:uFillTx/>
                          <a:latin typeface="+mn-lt"/>
                          <a:ea typeface="+mn-ea"/>
                          <a:cs typeface="+mn-cs"/>
                          <a:sym typeface="Helvetica Neue"/>
                        </a:rPr>
                        <a:t>, NO</a:t>
                      </a:r>
                      <a:r>
                        <a:rPr kumimoji="0" lang="en-US" sz="900" b="0" i="0" u="none" strike="noStrike" cap="none" spc="0" normalizeH="0" baseline="-25000" dirty="0">
                          <a:ln>
                            <a:noFill/>
                          </a:ln>
                          <a:solidFill>
                            <a:schemeClr val="bg2">
                              <a:lumMod val="10000"/>
                            </a:schemeClr>
                          </a:solidFill>
                          <a:effectLst/>
                          <a:uFillTx/>
                          <a:latin typeface="+mn-lt"/>
                          <a:ea typeface="+mn-ea"/>
                          <a:cs typeface="+mn-cs"/>
                          <a:sym typeface="Helvetica Neue"/>
                        </a:rPr>
                        <a:t>3</a:t>
                      </a:r>
                      <a:r>
                        <a:rPr kumimoji="0" lang="en-US" sz="900" b="0" i="0" u="none" strike="noStrike" cap="none" spc="0" normalizeH="0" baseline="0" dirty="0">
                          <a:ln>
                            <a:noFill/>
                          </a:ln>
                          <a:solidFill>
                            <a:schemeClr val="bg2">
                              <a:lumMod val="10000"/>
                            </a:schemeClr>
                          </a:solidFill>
                          <a:effectLst/>
                          <a:uFillTx/>
                          <a:latin typeface="+mn-lt"/>
                          <a:ea typeface="+mn-ea"/>
                          <a:cs typeface="+mn-cs"/>
                          <a:sym typeface="Helvetica Neue"/>
                        </a:rPr>
                        <a:t>, total and organic N)</a:t>
                      </a:r>
                    </a:p>
                    <a:p>
                      <a:pPr algn="ctr"/>
                      <a:endParaRPr lang="en-US" sz="900" dirty="0">
                        <a:solidFill>
                          <a:schemeClr val="bg2">
                            <a:lumMod val="10000"/>
                          </a:schemeClr>
                        </a:solidFill>
                      </a:endParaRPr>
                    </a:p>
                  </a:txBody>
                  <a:tcPr marL="64294" marR="64294" marT="32147" marB="32147" anchor="ctr"/>
                </a:tc>
                <a:tc>
                  <a:txBody>
                    <a:bodyPr/>
                    <a:lstStyle/>
                    <a:p>
                      <a:pPr algn="ctr"/>
                      <a:r>
                        <a:rPr lang="en-US" sz="900" dirty="0">
                          <a:solidFill>
                            <a:schemeClr val="bg2">
                              <a:lumMod val="10000"/>
                            </a:schemeClr>
                          </a:solidFill>
                        </a:rPr>
                        <a:t>Test for mobile forms of nutrient to alleviate  concerns of migration, water pollution</a:t>
                      </a:r>
                    </a:p>
                  </a:txBody>
                  <a:tcPr marL="64294" marR="64294" marT="32147" marB="32147" anchor="ctr"/>
                </a:tc>
                <a:extLst>
                  <a:ext uri="{0D108BD9-81ED-4DB2-BD59-A6C34878D82A}">
                    <a16:rowId xmlns:a16="http://schemas.microsoft.com/office/drawing/2014/main" val="4019077662"/>
                  </a:ext>
                </a:extLst>
              </a:tr>
              <a:tr h="323374">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900" dirty="0">
                          <a:solidFill>
                            <a:schemeClr val="bg2">
                              <a:lumMod val="10000"/>
                            </a:schemeClr>
                          </a:solidFill>
                        </a:rPr>
                        <a:t>Phosphorus and WEP</a:t>
                      </a:r>
                      <a:r>
                        <a:rPr kumimoji="0" lang="en-US" sz="900" b="0" i="0" u="none" strike="noStrike" cap="none" spc="0" normalizeH="0" baseline="0" dirty="0">
                          <a:ln>
                            <a:noFill/>
                          </a:ln>
                          <a:solidFill>
                            <a:schemeClr val="bg2">
                              <a:lumMod val="10000"/>
                            </a:schemeClr>
                          </a:solidFill>
                          <a:effectLst/>
                          <a:uFillTx/>
                          <a:latin typeface="+mn-lt"/>
                          <a:ea typeface="+mn-ea"/>
                          <a:cs typeface="+mn-cs"/>
                          <a:sym typeface="Helvetica Neue"/>
                        </a:rPr>
                        <a:t> </a:t>
                      </a:r>
                    </a:p>
                    <a:p>
                      <a:pPr algn="ctr"/>
                      <a:endParaRPr lang="en-US" sz="900" dirty="0">
                        <a:solidFill>
                          <a:schemeClr val="bg2">
                            <a:lumMod val="10000"/>
                          </a:schemeClr>
                        </a:solidFill>
                      </a:endParaRPr>
                    </a:p>
                  </a:txBody>
                  <a:tcPr marL="64294" marR="64294" marT="32147" marB="32147" anchor="ct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900" dirty="0">
                          <a:solidFill>
                            <a:schemeClr val="bg2">
                              <a:lumMod val="10000"/>
                            </a:schemeClr>
                          </a:solidFill>
                        </a:rPr>
                        <a:t>Test for mobile forms of nutrient to alleviate  concerns of migration, water pollution</a:t>
                      </a:r>
                    </a:p>
                  </a:txBody>
                  <a:tcPr marL="64294" marR="64294" marT="32147" marB="32147" anchor="ctr"/>
                </a:tc>
                <a:extLst>
                  <a:ext uri="{0D108BD9-81ED-4DB2-BD59-A6C34878D82A}">
                    <a16:rowId xmlns:a16="http://schemas.microsoft.com/office/drawing/2014/main" val="2582825860"/>
                  </a:ext>
                </a:extLst>
              </a:tr>
              <a:tr h="323374">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kumimoji="0" lang="en-US" sz="900" b="0" i="0" u="none" strike="noStrike" cap="none" spc="0" normalizeH="0" baseline="0" dirty="0">
                          <a:ln>
                            <a:noFill/>
                          </a:ln>
                          <a:solidFill>
                            <a:schemeClr val="bg2">
                              <a:lumMod val="10000"/>
                            </a:schemeClr>
                          </a:solidFill>
                          <a:effectLst/>
                          <a:uFillTx/>
                          <a:latin typeface="+mn-lt"/>
                          <a:ea typeface="+mn-ea"/>
                          <a:cs typeface="+mn-cs"/>
                          <a:sym typeface="Helvetica Neue"/>
                        </a:rPr>
                        <a:t>Persistent herbicide bioassay</a:t>
                      </a:r>
                    </a:p>
                    <a:p>
                      <a:pPr algn="ctr"/>
                      <a:endParaRPr lang="en-US" sz="900" dirty="0">
                        <a:solidFill>
                          <a:schemeClr val="bg2">
                            <a:lumMod val="10000"/>
                          </a:schemeClr>
                        </a:solidFill>
                      </a:endParaRPr>
                    </a:p>
                  </a:txBody>
                  <a:tcPr marL="64294" marR="64294" marT="32147" marB="32147" anchor="ctr"/>
                </a:tc>
                <a:tc>
                  <a:txBody>
                    <a:bodyPr/>
                    <a:lstStyle/>
                    <a:p>
                      <a:pPr algn="ctr"/>
                      <a:r>
                        <a:rPr lang="en-US" sz="900" dirty="0">
                          <a:solidFill>
                            <a:schemeClr val="bg2">
                              <a:lumMod val="10000"/>
                            </a:schemeClr>
                          </a:solidFill>
                        </a:rPr>
                        <a:t>Test to alleviate concerns about presence and potential for plant damage</a:t>
                      </a:r>
                    </a:p>
                  </a:txBody>
                  <a:tcPr marL="64294" marR="64294" marT="32147" marB="32147" anchor="ctr"/>
                </a:tc>
                <a:extLst>
                  <a:ext uri="{0D108BD9-81ED-4DB2-BD59-A6C34878D82A}">
                    <a16:rowId xmlns:a16="http://schemas.microsoft.com/office/drawing/2014/main" val="776559072"/>
                  </a:ext>
                </a:extLst>
              </a:tr>
              <a:tr h="323374">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900">
                          <a:solidFill>
                            <a:schemeClr val="bg2">
                              <a:lumMod val="10000"/>
                            </a:schemeClr>
                          </a:solidFill>
                        </a:rPr>
                        <a:t>PFOS </a:t>
                      </a:r>
                      <a:r>
                        <a:rPr lang="en-US" sz="900" dirty="0">
                          <a:solidFill>
                            <a:schemeClr val="bg2">
                              <a:lumMod val="10000"/>
                            </a:schemeClr>
                          </a:solidFill>
                        </a:rPr>
                        <a:t>and related suite</a:t>
                      </a:r>
                      <a:endParaRPr kumimoji="0" lang="en-US" sz="900" b="0" i="0" u="none" strike="noStrike" cap="none" spc="0" normalizeH="0" baseline="0" dirty="0">
                        <a:ln>
                          <a:noFill/>
                        </a:ln>
                        <a:solidFill>
                          <a:schemeClr val="bg2">
                            <a:lumMod val="10000"/>
                          </a:schemeClr>
                        </a:solidFill>
                        <a:effectLst/>
                        <a:uFillTx/>
                        <a:latin typeface="+mn-lt"/>
                        <a:ea typeface="+mn-ea"/>
                        <a:cs typeface="+mn-cs"/>
                        <a:sym typeface="Helvetica Neue"/>
                      </a:endParaRPr>
                    </a:p>
                    <a:p>
                      <a:pPr algn="ctr"/>
                      <a:endParaRPr lang="en-US" sz="900" dirty="0">
                        <a:solidFill>
                          <a:schemeClr val="bg2">
                            <a:lumMod val="10000"/>
                          </a:schemeClr>
                        </a:solidFill>
                      </a:endParaRPr>
                    </a:p>
                  </a:txBody>
                  <a:tcPr marL="64294" marR="64294" marT="32147" marB="32147" anchor="ct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900" dirty="0">
                          <a:solidFill>
                            <a:schemeClr val="bg2">
                              <a:lumMod val="10000"/>
                            </a:schemeClr>
                          </a:solidFill>
                        </a:rPr>
                        <a:t>Test to alleviate concerns about presence and potential for health concerns</a:t>
                      </a:r>
                    </a:p>
                  </a:txBody>
                  <a:tcPr marL="64294" marR="64294" marT="32147" marB="32147" anchor="ctr"/>
                </a:tc>
                <a:extLst>
                  <a:ext uri="{0D108BD9-81ED-4DB2-BD59-A6C34878D82A}">
                    <a16:rowId xmlns:a16="http://schemas.microsoft.com/office/drawing/2014/main" val="2955060256"/>
                  </a:ext>
                </a:extLst>
              </a:tr>
              <a:tr h="323374">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900" dirty="0">
                          <a:solidFill>
                            <a:schemeClr val="bg2">
                              <a:lumMod val="10000"/>
                            </a:schemeClr>
                          </a:solidFill>
                        </a:rPr>
                        <a:t>Pathogens - Both Fecal Coliform and Salmonella</a:t>
                      </a:r>
                    </a:p>
                  </a:txBody>
                  <a:tcPr marL="64294" marR="64294" marT="32147" marB="32147" anchor="ct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US" sz="900" dirty="0">
                          <a:solidFill>
                            <a:schemeClr val="bg2">
                              <a:lumMod val="10000"/>
                            </a:schemeClr>
                          </a:solidFill>
                        </a:rPr>
                        <a:t>Test to alleviate concerns about presence and potential for health concerns</a:t>
                      </a:r>
                    </a:p>
                  </a:txBody>
                  <a:tcPr marL="64294" marR="64294" marT="32147" marB="32147" anchor="ctr"/>
                </a:tc>
                <a:extLst>
                  <a:ext uri="{0D108BD9-81ED-4DB2-BD59-A6C34878D82A}">
                    <a16:rowId xmlns:a16="http://schemas.microsoft.com/office/drawing/2014/main" val="2670610494"/>
                  </a:ext>
                </a:extLst>
              </a:tr>
              <a:tr h="260747">
                <a:tc>
                  <a:txBody>
                    <a:bodyPr/>
                    <a:lstStyle/>
                    <a:p>
                      <a:pPr algn="ctr"/>
                      <a:endParaRPr lang="en-US" sz="900" dirty="0">
                        <a:solidFill>
                          <a:srgbClr val="FF0000"/>
                        </a:solidFill>
                      </a:endParaRPr>
                    </a:p>
                  </a:txBody>
                  <a:tcPr marL="64294" marR="64294" marT="32147" marB="32147" anchor="ctr"/>
                </a:tc>
                <a:tc>
                  <a:txBody>
                    <a:bodyPr/>
                    <a:lstStyle/>
                    <a:p>
                      <a:pPr algn="ctr"/>
                      <a:endParaRPr lang="en-US" sz="900" dirty="0">
                        <a:solidFill>
                          <a:schemeClr val="bg2">
                            <a:lumMod val="10000"/>
                          </a:schemeClr>
                        </a:solidFill>
                      </a:endParaRPr>
                    </a:p>
                  </a:txBody>
                  <a:tcPr marL="64294" marR="64294" marT="32147" marB="32147" anchor="ctr"/>
                </a:tc>
                <a:extLst>
                  <a:ext uri="{0D108BD9-81ED-4DB2-BD59-A6C34878D82A}">
                    <a16:rowId xmlns:a16="http://schemas.microsoft.com/office/drawing/2014/main" val="1121289633"/>
                  </a:ext>
                </a:extLst>
              </a:tr>
            </a:tbl>
          </a:graphicData>
        </a:graphic>
      </p:graphicFrame>
      <p:pic>
        <p:nvPicPr>
          <p:cNvPr id="3" name="Picture 3076">
            <a:extLst>
              <a:ext uri="{FF2B5EF4-FFF2-40B4-BE49-F238E27FC236}">
                <a16:creationId xmlns:a16="http://schemas.microsoft.com/office/drawing/2014/main" id="{13DFDD32-ECB0-4525-A5E8-D2AF6D19C8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7188" y="5844635"/>
            <a:ext cx="3245636" cy="1013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09961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6FE3C6D-EC04-FCD1-7AA2-A04027981DC8}"/>
              </a:ext>
            </a:extLst>
          </p:cNvPr>
          <p:cNvSpPr txBox="1">
            <a:spLocks/>
          </p:cNvSpPr>
          <p:nvPr/>
        </p:nvSpPr>
        <p:spPr>
          <a:xfrm>
            <a:off x="952500" y="132519"/>
            <a:ext cx="8220075" cy="1303338"/>
          </a:xfrm>
          <a:prstGeom prst="rect">
            <a:avLst/>
          </a:prstGeom>
        </p:spPr>
        <p:txBody>
          <a:bodyPr vert="horz" lIns="45720" tIns="22860" rIns="45720" bIns="2286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defTabSz="457200"/>
            <a:r>
              <a:rPr lang="en-US" sz="2400" b="1" dirty="0">
                <a:solidFill>
                  <a:schemeClr val="accent1"/>
                </a:solidFill>
                <a:cs typeface="Times New Roman" panose="02020603050405020304" pitchFamily="18" charset="0"/>
                <a:sym typeface="Helvetica Neue"/>
              </a:rPr>
              <a:t>	GEOGRAPHICAL LOCATION BASED STA 				    PARTICIPATION METRICS</a:t>
            </a:r>
          </a:p>
        </p:txBody>
      </p:sp>
      <p:graphicFrame>
        <p:nvGraphicFramePr>
          <p:cNvPr id="4" name="Chart 3">
            <a:extLst>
              <a:ext uri="{FF2B5EF4-FFF2-40B4-BE49-F238E27FC236}">
                <a16:creationId xmlns:a16="http://schemas.microsoft.com/office/drawing/2014/main" id="{F0409459-DD81-E357-2958-DACD95B9BDB7}"/>
              </a:ext>
            </a:extLst>
          </p:cNvPr>
          <p:cNvGraphicFramePr>
            <a:graphicFrameLocks/>
          </p:cNvGraphicFramePr>
          <p:nvPr>
            <p:extLst>
              <p:ext uri="{D42A27DB-BD31-4B8C-83A1-F6EECF244321}">
                <p14:modId xmlns:p14="http://schemas.microsoft.com/office/powerpoint/2010/main" val="2290415492"/>
              </p:ext>
            </p:extLst>
          </p:nvPr>
        </p:nvGraphicFramePr>
        <p:xfrm>
          <a:off x="309705" y="1271526"/>
          <a:ext cx="10201368" cy="4549852"/>
        </p:xfrm>
        <a:graphic>
          <a:graphicData uri="http://schemas.openxmlformats.org/drawingml/2006/chart">
            <c:chart xmlns:c="http://schemas.openxmlformats.org/drawingml/2006/chart" xmlns:r="http://schemas.openxmlformats.org/officeDocument/2006/relationships" r:id="rId2"/>
          </a:graphicData>
        </a:graphic>
      </p:graphicFrame>
      <p:pic>
        <p:nvPicPr>
          <p:cNvPr id="2" name="Picture 3076">
            <a:extLst>
              <a:ext uri="{FF2B5EF4-FFF2-40B4-BE49-F238E27FC236}">
                <a16:creationId xmlns:a16="http://schemas.microsoft.com/office/drawing/2014/main" id="{FA78058A-ECE9-6740-6F04-FAA3F6BC13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7188" y="5844635"/>
            <a:ext cx="3245636" cy="1013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498975"/>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9388ED-0779-E99A-9960-D383543FC3F1}"/>
              </a:ext>
            </a:extLst>
          </p:cNvPr>
          <p:cNvSpPr txBox="1"/>
          <p:nvPr/>
        </p:nvSpPr>
        <p:spPr>
          <a:xfrm>
            <a:off x="522696" y="1674417"/>
            <a:ext cx="6545655" cy="350916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spAutoFit/>
          </a:bodyPr>
          <a:lstStyle/>
          <a:p>
            <a:pPr marL="742950" lvl="4" indent="-285750">
              <a:lnSpc>
                <a:spcPct val="107000"/>
              </a:lnSpc>
              <a:buFont typeface="Arial" panose="020B0604020202020204" pitchFamily="34" charset="0"/>
              <a:buChar char="•"/>
            </a:pPr>
            <a:r>
              <a:rPr lang="en-US" sz="3000" dirty="0">
                <a:solidFill>
                  <a:srgbClr val="5E5E5E"/>
                </a:solidFill>
                <a:latin typeface="+mj-lt"/>
                <a:cs typeface="Times New Roman" panose="02020603050405020304" pitchFamily="18" charset="0"/>
                <a:sym typeface="Helvetica Neue"/>
              </a:rPr>
              <a:t>CAP – Compost Analysis Proficiency</a:t>
            </a:r>
          </a:p>
          <a:p>
            <a:pPr marL="742950" lvl="2" indent="-285750">
              <a:lnSpc>
                <a:spcPct val="107000"/>
              </a:lnSpc>
              <a:buFont typeface="Arial" panose="020B0604020202020204" pitchFamily="34" charset="0"/>
              <a:buChar char="•"/>
            </a:pPr>
            <a:r>
              <a:rPr lang="en-US" sz="3000" dirty="0">
                <a:latin typeface="+mj-lt"/>
                <a:cs typeface="Times New Roman" panose="02020603050405020304" pitchFamily="18" charset="0"/>
              </a:rPr>
              <a:t>Derivative Products</a:t>
            </a:r>
          </a:p>
          <a:p>
            <a:pPr marL="742950" lvl="2" indent="-285750">
              <a:lnSpc>
                <a:spcPct val="107000"/>
              </a:lnSpc>
              <a:buFont typeface="Arial" panose="020B0604020202020204" pitchFamily="34" charset="0"/>
              <a:buChar char="•"/>
            </a:pPr>
            <a:r>
              <a:rPr lang="en-US" sz="3000" dirty="0">
                <a:solidFill>
                  <a:srgbClr val="5E5E5E"/>
                </a:solidFill>
                <a:latin typeface="+mj-lt"/>
                <a:cs typeface="Times New Roman" panose="02020603050405020304" pitchFamily="18" charset="0"/>
                <a:sym typeface="Helvetica Neue"/>
              </a:rPr>
              <a:t>Contract Updates – Fraud Protection</a:t>
            </a:r>
          </a:p>
          <a:p>
            <a:pPr marL="742950" lvl="2" indent="-285750">
              <a:lnSpc>
                <a:spcPct val="107000"/>
              </a:lnSpc>
              <a:buFont typeface="Arial" panose="020B0604020202020204" pitchFamily="34" charset="0"/>
              <a:buChar char="•"/>
            </a:pPr>
            <a:r>
              <a:rPr lang="en-US" sz="3000" dirty="0">
                <a:solidFill>
                  <a:srgbClr val="5E5E5E"/>
                </a:solidFill>
                <a:latin typeface="+mj-lt"/>
                <a:cs typeface="Times New Roman" panose="02020603050405020304" pitchFamily="18" charset="0"/>
                <a:sym typeface="Helvetica Neue"/>
              </a:rPr>
              <a:t>Additional Updates</a:t>
            </a:r>
          </a:p>
          <a:p>
            <a:pPr marL="742950" lvl="2" indent="-285750">
              <a:lnSpc>
                <a:spcPct val="107000"/>
              </a:lnSpc>
              <a:buFont typeface="Arial" panose="020B0604020202020204" pitchFamily="34" charset="0"/>
              <a:buChar char="•"/>
            </a:pPr>
            <a:endParaRPr lang="en-US" sz="3000" b="1" dirty="0">
              <a:solidFill>
                <a:srgbClr val="5E5E5E"/>
              </a:solidFill>
              <a:latin typeface="+mj-lt"/>
              <a:sym typeface="Helvetica Neue"/>
            </a:endParaRPr>
          </a:p>
        </p:txBody>
      </p:sp>
      <p:pic>
        <p:nvPicPr>
          <p:cNvPr id="3" name="Picture 2" descr="A green sign with white text&#10;&#10;Description automatically generated with medium confidence">
            <a:extLst>
              <a:ext uri="{FF2B5EF4-FFF2-40B4-BE49-F238E27FC236}">
                <a16:creationId xmlns:a16="http://schemas.microsoft.com/office/drawing/2014/main" id="{A0414DB5-75ED-D24D-8383-423BDA737A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16419" y="3317878"/>
            <a:ext cx="2073059" cy="2073059"/>
          </a:xfrm>
          <a:prstGeom prst="rect">
            <a:avLst/>
          </a:prstGeom>
        </p:spPr>
      </p:pic>
      <p:sp>
        <p:nvSpPr>
          <p:cNvPr id="4" name="TextBox 3">
            <a:extLst>
              <a:ext uri="{FF2B5EF4-FFF2-40B4-BE49-F238E27FC236}">
                <a16:creationId xmlns:a16="http://schemas.microsoft.com/office/drawing/2014/main" id="{9B41BE98-5A6B-F105-65F3-0787113C66D5}"/>
              </a:ext>
            </a:extLst>
          </p:cNvPr>
          <p:cNvSpPr txBox="1"/>
          <p:nvPr/>
        </p:nvSpPr>
        <p:spPr>
          <a:xfrm>
            <a:off x="522696" y="561717"/>
            <a:ext cx="4801355" cy="646331"/>
          </a:xfrm>
          <a:prstGeom prst="rect">
            <a:avLst/>
          </a:prstGeom>
          <a:noFill/>
        </p:spPr>
        <p:txBody>
          <a:bodyPr wrap="square" rtlCol="0">
            <a:spAutoFit/>
          </a:bodyPr>
          <a:lstStyle/>
          <a:p>
            <a:r>
              <a:rPr lang="en-US" sz="3600" b="1" dirty="0">
                <a:solidFill>
                  <a:schemeClr val="accent1"/>
                </a:solidFill>
                <a:latin typeface="+mj-lt"/>
                <a:ea typeface="Calibri" panose="020F0502020204030204" pitchFamily="34" charset="0"/>
                <a:cs typeface="Times New Roman" panose="02020603050405020304" pitchFamily="18" charset="0"/>
              </a:rPr>
              <a:t>Program Updates</a:t>
            </a:r>
          </a:p>
        </p:txBody>
      </p:sp>
      <p:pic>
        <p:nvPicPr>
          <p:cNvPr id="6" name="Picture 3076">
            <a:extLst>
              <a:ext uri="{FF2B5EF4-FFF2-40B4-BE49-F238E27FC236}">
                <a16:creationId xmlns:a16="http://schemas.microsoft.com/office/drawing/2014/main" id="{2F5A7084-DEA6-E90C-7DE4-F28D36D660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7188" y="5844635"/>
            <a:ext cx="3245636" cy="1013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58283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7C593F9-75AF-8898-1826-D269EE2D8F00}"/>
              </a:ext>
            </a:extLst>
          </p:cNvPr>
          <p:cNvSpPr txBox="1"/>
          <p:nvPr/>
        </p:nvSpPr>
        <p:spPr>
          <a:xfrm>
            <a:off x="152905" y="364207"/>
            <a:ext cx="9099738" cy="124111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9" tIns="35719" rIns="35719" bIns="35719" numCol="1" spcCol="38100" rtlCol="0" anchor="ctr">
            <a:spAutoFit/>
          </a:bodyPr>
          <a:lstStyle/>
          <a:p>
            <a:pPr algn="just" defTabSz="1219213"/>
            <a:r>
              <a:rPr lang="en-US" sz="2532" b="1" dirty="0">
                <a:solidFill>
                  <a:schemeClr val="accent1"/>
                </a:solidFill>
              </a:rPr>
              <a:t>Dr. Miller three times annually in triplicate 3 different blind samples are sent to all participating labs </a:t>
            </a:r>
          </a:p>
          <a:p>
            <a:pPr defTabSz="1219213"/>
            <a:r>
              <a:rPr lang="en-US" sz="2532" dirty="0"/>
              <a:t>13 labs currently  </a:t>
            </a:r>
          </a:p>
        </p:txBody>
      </p:sp>
      <p:pic>
        <p:nvPicPr>
          <p:cNvPr id="4" name="Picture 3">
            <a:extLst>
              <a:ext uri="{FF2B5EF4-FFF2-40B4-BE49-F238E27FC236}">
                <a16:creationId xmlns:a16="http://schemas.microsoft.com/office/drawing/2014/main" id="{C4ED3E69-DFD2-0297-007D-132778EDC3C4}"/>
              </a:ext>
            </a:extLst>
          </p:cNvPr>
          <p:cNvPicPr>
            <a:picLocks noChangeAspect="1"/>
          </p:cNvPicPr>
          <p:nvPr/>
        </p:nvPicPr>
        <p:blipFill rotWithShape="1">
          <a:blip r:embed="rId2"/>
          <a:srcRect l="21205" t="11111" r="18304" b="16664"/>
          <a:stretch/>
        </p:blipFill>
        <p:spPr>
          <a:xfrm>
            <a:off x="3096285" y="2086714"/>
            <a:ext cx="5990337" cy="4023159"/>
          </a:xfrm>
          <a:prstGeom prst="rect">
            <a:avLst/>
          </a:prstGeom>
        </p:spPr>
      </p:pic>
      <p:pic>
        <p:nvPicPr>
          <p:cNvPr id="5" name="Picture 4">
            <a:extLst>
              <a:ext uri="{FF2B5EF4-FFF2-40B4-BE49-F238E27FC236}">
                <a16:creationId xmlns:a16="http://schemas.microsoft.com/office/drawing/2014/main" id="{292DA1D8-5151-0052-6CA8-FEEBAAE6802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0329" y="4063506"/>
            <a:ext cx="2004767" cy="2046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076">
            <a:extLst>
              <a:ext uri="{FF2B5EF4-FFF2-40B4-BE49-F238E27FC236}">
                <a16:creationId xmlns:a16="http://schemas.microsoft.com/office/drawing/2014/main" id="{75B0A099-6106-0011-D332-DE5673C851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7188" y="5844635"/>
            <a:ext cx="3245636" cy="10133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9759180"/>
      </p:ext>
    </p:extLst>
  </p:cSld>
  <p:clrMapOvr>
    <a:masterClrMapping/>
  </p:clrMapOvr>
  <p:transition spd="med"/>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31</TotalTime>
  <Words>972</Words>
  <Application>Microsoft Office PowerPoint</Application>
  <PresentationFormat>Widescreen</PresentationFormat>
  <Paragraphs>170</Paragraphs>
  <Slides>13</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Courier New</vt:lpstr>
      <vt:lpstr>Helvetica Neue Medium</vt:lpstr>
      <vt:lpstr>Raleway</vt:lpstr>
      <vt:lpstr>Symbol</vt:lpstr>
      <vt:lpstr>Times New Roman</vt:lpstr>
      <vt:lpstr>Trebuchet MS</vt:lpstr>
      <vt:lpstr>Wingdings 3</vt:lpstr>
      <vt:lpstr>Facet</vt:lpstr>
      <vt:lpstr>Seal of Testing Assurance program for compost manufacturers</vt:lpstr>
      <vt:lpstr>Program history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SEAL OF TESTING ASSURANCE PROGRAM FOR COMPOST MANUFACTURERS</dc:title>
  <dc:creator>Gowri Sundaram</dc:creator>
  <cp:lastModifiedBy>Ginny Black</cp:lastModifiedBy>
  <cp:revision>2</cp:revision>
  <dcterms:created xsi:type="dcterms:W3CDTF">2023-07-11T21:07:32Z</dcterms:created>
  <dcterms:modified xsi:type="dcterms:W3CDTF">2023-07-12T02:34:12Z</dcterms:modified>
</cp:coreProperties>
</file>